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sldIdLst>
    <p:sldId id="256" r:id="rId2"/>
    <p:sldId id="257" r:id="rId3"/>
    <p:sldId id="285" r:id="rId4"/>
    <p:sldId id="289" r:id="rId5"/>
    <p:sldId id="290" r:id="rId6"/>
    <p:sldId id="260" r:id="rId7"/>
    <p:sldId id="262" r:id="rId8"/>
    <p:sldId id="263" r:id="rId9"/>
    <p:sldId id="265" r:id="rId10"/>
    <p:sldId id="266" r:id="rId11"/>
    <p:sldId id="267" r:id="rId12"/>
    <p:sldId id="268" r:id="rId13"/>
    <p:sldId id="297" r:id="rId14"/>
    <p:sldId id="298" r:id="rId15"/>
    <p:sldId id="299" r:id="rId16"/>
    <p:sldId id="291" r:id="rId17"/>
    <p:sldId id="270" r:id="rId18"/>
    <p:sldId id="271" r:id="rId19"/>
    <p:sldId id="300" r:id="rId20"/>
    <p:sldId id="272" r:id="rId21"/>
    <p:sldId id="301" r:id="rId22"/>
    <p:sldId id="278" r:id="rId23"/>
    <p:sldId id="279" r:id="rId24"/>
    <p:sldId id="280" r:id="rId25"/>
    <p:sldId id="281" r:id="rId26"/>
    <p:sldId id="282" r:id="rId27"/>
    <p:sldId id="312" r:id="rId28"/>
    <p:sldId id="303" r:id="rId29"/>
    <p:sldId id="304" r:id="rId30"/>
    <p:sldId id="305" r:id="rId31"/>
    <p:sldId id="306" r:id="rId32"/>
    <p:sldId id="307" r:id="rId33"/>
    <p:sldId id="308" r:id="rId34"/>
    <p:sldId id="309" r:id="rId35"/>
    <p:sldId id="310" r:id="rId36"/>
    <p:sldId id="302" r:id="rId37"/>
    <p:sldId id="274" r:id="rId38"/>
    <p:sldId id="275" r:id="rId39"/>
    <p:sldId id="284" r:id="rId40"/>
    <p:sldId id="313"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11"/>
    <p:restoredTop sz="79543" autoAdjust="0"/>
  </p:normalViewPr>
  <p:slideViewPr>
    <p:cSldViewPr snapToGrid="0" snapToObjects="1">
      <p:cViewPr varScale="1">
        <p:scale>
          <a:sx n="115" d="100"/>
          <a:sy n="115" d="100"/>
        </p:scale>
        <p:origin x="912" y="184"/>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01A10B-DCA2-FF45-A1F8-F95939D600B9}" type="datetimeFigureOut">
              <a:rPr lang="en-LB" smtClean="0"/>
              <a:t>7/14/22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C38540-5A27-034C-8B5E-AC165234324B}" type="slidenum">
              <a:rPr lang="en-LB" smtClean="0"/>
              <a:t>‹#›</a:t>
            </a:fld>
            <a:endParaRPr lang="en-LB"/>
          </a:p>
        </p:txBody>
      </p:sp>
    </p:spTree>
    <p:extLst>
      <p:ext uri="{BB962C8B-B14F-4D97-AF65-F5344CB8AC3E}">
        <p14:creationId xmlns:p14="http://schemas.microsoft.com/office/powerpoint/2010/main" val="2181986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أهلاً وسهلاً بكم أصدقائي في لقائنا الجديد، كم جميل وممتع أن نتعلَّم العديد من القصص المدوَّنة في الكتاب المقدس. فكُلّما حَفِظنا كلمة الله وأدركنا فِكرَه ومقاصده، يمكننا أن نقف في وجه إبليس وننتصر على الخطيئة، ونتَّخذ القرارات الصحيحة، ونسلك بحسب مشيئة الله وخطَّته العظيمة لحياتنا.</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اليوم سوف نتعرَّف على شخصيّة تعرَّضت للكثير من الإساءات، ولكن على الرغم من كلِّ الظروف الصعبة، بقيت هذه الشخصيَّة تتبع الرّب وتسير بحسب خطَّته، ولكن الآن دعونا نبدأ برنامجنا في فقرة الصلاة.</a:t>
            </a:r>
          </a:p>
          <a:p>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2</a:t>
            </a:fld>
            <a:endParaRPr lang="en-LB"/>
          </a:p>
        </p:txBody>
      </p:sp>
    </p:spTree>
    <p:extLst>
      <p:ext uri="{BB962C8B-B14F-4D97-AF65-F5344CB8AC3E}">
        <p14:creationId xmlns:p14="http://schemas.microsoft.com/office/powerpoint/2010/main" val="2757162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200" b="0" i="0" u="none" strike="noStrike" baseline="30000" dirty="0">
                <a:solidFill>
                  <a:srgbClr val="23408F"/>
                </a:solidFill>
                <a:latin typeface="Arial" panose="020B0604020202020204" pitchFamily="34" charset="0"/>
              </a:rPr>
              <a:t>غضب إخوة يوسف جدًّا لدى سماعهم الحلم، وقال أحد إخوته بغضب وكراهية: “أتظن أنَّك سوف تصير حاكمًا علينا ذات يوم! ”</a:t>
            </a:r>
          </a:p>
          <a:p>
            <a:pPr marR="0" algn="just" rtl="1"/>
            <a:r>
              <a:rPr lang="ar-LB" sz="1200" b="0" i="0" u="none" strike="noStrike" baseline="30000" dirty="0">
                <a:solidFill>
                  <a:srgbClr val="23408F"/>
                </a:solidFill>
                <a:latin typeface="Arial" panose="020B0604020202020204" pitchFamily="34" charset="0"/>
              </a:rPr>
              <a:t>وفي يوم آخر حَلِمَ يوسف حُلمًا ثانيًا، فازداد كُره إخوة يوسف وبغضهم له بسبب أحلامه.</a:t>
            </a:r>
            <a:endParaRPr lang="en-US" b="1" u="sng" dirty="0"/>
          </a:p>
          <a:p>
            <a:pPr marL="0" marR="0" lvl="0" indent="0" algn="r"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30</a:t>
            </a:fld>
            <a:endParaRPr lang="en-LB"/>
          </a:p>
        </p:txBody>
      </p:sp>
    </p:spTree>
    <p:extLst>
      <p:ext uri="{BB962C8B-B14F-4D97-AF65-F5344CB8AC3E}">
        <p14:creationId xmlns:p14="http://schemas.microsoft.com/office/powerpoint/2010/main" val="3472217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i="0" u="sng" strike="noStrike" baseline="30000" dirty="0">
                <a:solidFill>
                  <a:srgbClr val="23408F"/>
                </a:solidFill>
                <a:latin typeface="Arial" panose="020B0604020202020204" pitchFamily="34" charset="0"/>
              </a:rPr>
              <a:t>يوسف في البئر</a:t>
            </a:r>
          </a:p>
          <a:p>
            <a:pPr marR="0" algn="just" rtl="1"/>
            <a:r>
              <a:rPr lang="ar-LB" sz="1200" b="0" i="0" u="none" strike="noStrike" baseline="30000" dirty="0">
                <a:solidFill>
                  <a:srgbClr val="23408F"/>
                </a:solidFill>
                <a:latin typeface="Arial" panose="020B0604020202020204" pitchFamily="34" charset="0"/>
              </a:rPr>
              <a:t>وذات يوم كان إخوة يوسف يقومون برعاية الغنم في مكان بعيد عن البيت، فطلب يعقوب أبوهم من يوسف أن يذهب ليطمئنَّ عليهم. أطاع يوسف كلام أبيه وذهب وعندما رآه إخوته، تشاوروا فيما بينهم واتفقوا أن يقتلوه ويخبروا أباهم أن وحشًا بريًّا أكله. </a:t>
            </a: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31</a:t>
            </a:fld>
            <a:endParaRPr lang="en-LB"/>
          </a:p>
        </p:txBody>
      </p:sp>
    </p:spTree>
    <p:extLst>
      <p:ext uri="{BB962C8B-B14F-4D97-AF65-F5344CB8AC3E}">
        <p14:creationId xmlns:p14="http://schemas.microsoft.com/office/powerpoint/2010/main" val="1804611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200" b="0" i="0" u="none" strike="noStrike" baseline="30000" dirty="0">
                <a:solidFill>
                  <a:srgbClr val="23408F"/>
                </a:solidFill>
                <a:latin typeface="Arial" panose="020B0604020202020204" pitchFamily="34" charset="0"/>
              </a:rPr>
              <a:t>لكن واحداً من إخوته اسمه رأوبين أراد أن يُنقِذَهُ، فقال لنَطرحه في البئر ولا نقتله، وذلك كي يخلِّصه ويرجع به إلى أبيه.</a:t>
            </a:r>
          </a:p>
          <a:p>
            <a:pPr marR="0" algn="just" rtl="1"/>
            <a:r>
              <a:rPr lang="ar-LB" sz="1200" b="0" i="0" u="none" strike="noStrike" baseline="30000" dirty="0">
                <a:solidFill>
                  <a:srgbClr val="23408F"/>
                </a:solidFill>
                <a:latin typeface="Arial" panose="020B0604020202020204" pitchFamily="34" charset="0"/>
              </a:rPr>
              <a:t>ولمّا جاء يوسف إلى إخوته، خلعوا عنه قميصه الجميل، ذلك القميص الملوَّن الذي ألبسه إيّاه والده، ثمَّ أخذوه وطرحوه في بئر قريب منهم. </a:t>
            </a:r>
            <a:endParaRPr lang="en-US" dirty="0"/>
          </a:p>
          <a:p>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32</a:t>
            </a:fld>
            <a:endParaRPr lang="en-LB"/>
          </a:p>
        </p:txBody>
      </p:sp>
    </p:spTree>
    <p:extLst>
      <p:ext uri="{BB962C8B-B14F-4D97-AF65-F5344CB8AC3E}">
        <p14:creationId xmlns:p14="http://schemas.microsoft.com/office/powerpoint/2010/main" val="2525589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بيع يوسف</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جلس إخوة يوسف ليأكلوا، بعد أن وضعوه في البئر، حينئذ رأوا قافلة قادمة، فاقترح أحد الإخوة وهو يهوذا أن يبيعوه إلى هذه القافلة المتوجِّهة إلى مصر. وهذا ما حدث، فقد أخذ التجّار يوسف معهم إلى مصر.</a:t>
            </a:r>
          </a:p>
          <a:p>
            <a:pPr algn="r"/>
            <a:endParaRPr lang="en-US" b="1" u="sng" dirty="0"/>
          </a:p>
        </p:txBody>
      </p:sp>
      <p:sp>
        <p:nvSpPr>
          <p:cNvPr id="4" name="Slide Number Placeholder 3"/>
          <p:cNvSpPr>
            <a:spLocks noGrp="1"/>
          </p:cNvSpPr>
          <p:nvPr>
            <p:ph type="sldNum" sz="quarter" idx="5"/>
          </p:nvPr>
        </p:nvSpPr>
        <p:spPr/>
        <p:txBody>
          <a:bodyPr/>
          <a:lstStyle/>
          <a:p>
            <a:fld id="{EEC38540-5A27-034C-8B5E-AC165234324B}" type="slidenum">
              <a:rPr lang="en-LB" smtClean="0"/>
              <a:t>33</a:t>
            </a:fld>
            <a:endParaRPr lang="en-LB"/>
          </a:p>
        </p:txBody>
      </p:sp>
    </p:spTree>
    <p:extLst>
      <p:ext uri="{BB962C8B-B14F-4D97-AF65-F5344CB8AC3E}">
        <p14:creationId xmlns:p14="http://schemas.microsoft.com/office/powerpoint/2010/main" val="24994027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just" rtl="1"/>
            <a:r>
              <a:rPr lang="ar-LB" sz="1800" b="0" i="0" u="none" strike="noStrike" baseline="30000" dirty="0">
                <a:solidFill>
                  <a:srgbClr val="23408F"/>
                </a:solidFill>
                <a:latin typeface="Arial" panose="020B0604020202020204" pitchFamily="34" charset="0"/>
              </a:rPr>
              <a:t> ولكي يخفوا فعلتهم عن أبيهم، قام إخوة يوسف بقتل تيس ووضعوا دمه على قميص يوسف الملوَّن، ثم أحضروه إلى أبيهم وكذبوا قائلين: يبدو أن وحشًا بريًّا قد افترس يوسف.</a:t>
            </a:r>
          </a:p>
          <a:p>
            <a:pPr marR="0" algn="just" rtl="1"/>
            <a:r>
              <a:rPr lang="ar-LB" sz="1800" b="0" i="0" u="none" strike="noStrike" baseline="30000" dirty="0">
                <a:solidFill>
                  <a:srgbClr val="23408F"/>
                </a:solidFill>
                <a:latin typeface="Arial" panose="020B0604020202020204" pitchFamily="34" charset="0"/>
              </a:rPr>
              <a:t>عندما وصل التجارإلى مصر باعوا يوسف إلى فوطيفار رئيس الشرطة لدى الفرعون. </a:t>
            </a:r>
          </a:p>
          <a:p>
            <a:pPr algn="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34</a:t>
            </a:fld>
            <a:endParaRPr lang="en-LB"/>
          </a:p>
        </p:txBody>
      </p:sp>
    </p:spTree>
    <p:extLst>
      <p:ext uri="{BB962C8B-B14F-4D97-AF65-F5344CB8AC3E}">
        <p14:creationId xmlns:p14="http://schemas.microsoft.com/office/powerpoint/2010/main" val="34600641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وقد عانى يوسف وتألَّم كثيرًا، ولكنّه عندما كبر أصبح رجل مصر الثاني.</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خطَّة الله لحياتنا</a:t>
            </a:r>
          </a:p>
          <a:p>
            <a:pPr marR="0" algn="just" rtl="1"/>
            <a:r>
              <a:rPr lang="ar-LB" sz="1800" b="0" i="0" u="none" strike="noStrike" baseline="30000" dirty="0">
                <a:solidFill>
                  <a:srgbClr val="23408F"/>
                </a:solidFill>
                <a:latin typeface="Arial" panose="020B0604020202020204" pitchFamily="34" charset="0"/>
              </a:rPr>
              <a:t>كان لدى الله خطَّة عظيمة لحياة يوسف على الرغم من أنَّ إخوته كرهوه، رفضوه وباعوه. أمّا يوسف فلم يتخلَّ عن الله أبدًا، ولم يقابل الشرّ بالشرّ. وكما ذكرنا فقد أصبح يوسف رجلاً عظيمًا. </a:t>
            </a:r>
          </a:p>
          <a:p>
            <a:pPr marR="0" algn="just" rtl="1"/>
            <a:r>
              <a:rPr lang="ar-LB" sz="1800" b="0" i="0" u="none" strike="noStrike" baseline="30000" dirty="0">
                <a:solidFill>
                  <a:srgbClr val="23408F"/>
                </a:solidFill>
                <a:latin typeface="Arial" panose="020B0604020202020204" pitchFamily="34" charset="0"/>
              </a:rPr>
              <a:t>لقد فعل يوسف الشيء الصحيح في كل الظروف وكان أمينًا ومطيعًا ، لهذا السبب حقّق الله هدفه العظيم في</a:t>
            </a:r>
            <a:r>
              <a:rPr lang="ar-LB" sz="1800" b="1" i="0" u="sng" strike="noStrike" baseline="30000" dirty="0">
                <a:solidFill>
                  <a:srgbClr val="23408F"/>
                </a:solidFill>
                <a:latin typeface="Arial" panose="020B0604020202020204" pitchFamily="34" charset="0"/>
              </a:rPr>
              <a:t> </a:t>
            </a:r>
            <a:r>
              <a:rPr lang="ar-LB" sz="1800" b="0" i="0" u="none" strike="noStrike" baseline="30000" dirty="0">
                <a:solidFill>
                  <a:srgbClr val="23408F"/>
                </a:solidFill>
                <a:latin typeface="Arial" panose="020B0604020202020204" pitchFamily="34" charset="0"/>
              </a:rPr>
              <a:t>حياته. على الرغم من شرّ أخوته تجاهه، بارك الله يوسف وحقّق خطته في حياته، وجعله رجلاً عظيماً في مصر. كذلك نحن، إذا اتبعنا كلمة الله مثل يوسف ، فسيكشف الله خطته العظيمة لنا وسوف يتمّم مشيئته في حياتنا. </a:t>
            </a:r>
          </a:p>
          <a:p>
            <a:pPr marR="0" algn="just" rtl="1"/>
            <a:r>
              <a:rPr lang="ar-LB" sz="1800" b="0" i="0" u="none" strike="noStrike" baseline="30000" dirty="0">
                <a:solidFill>
                  <a:srgbClr val="23408F"/>
                </a:solidFill>
                <a:latin typeface="Arial" panose="020B0604020202020204" pitchFamily="34" charset="0"/>
              </a:rPr>
              <a:t>الله لديه خطة عظيمة لنا جميعًا ، لكن إذا كنّا غير مخلصين وعصيناه ، فسوف نخسرها!</a:t>
            </a:r>
            <a:endParaRPr lang="ar-LB" sz="1800" b="1" i="0" u="sng" strike="noStrike" baseline="30000" dirty="0">
              <a:solidFill>
                <a:srgbClr val="23408F"/>
              </a:solidFill>
              <a:latin typeface="Arial" panose="020B0604020202020204" pitchFamily="34" charset="0"/>
            </a:endParaRPr>
          </a:p>
          <a:p>
            <a:pPr algn="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35</a:t>
            </a:fld>
            <a:endParaRPr lang="en-LB"/>
          </a:p>
        </p:txBody>
      </p:sp>
    </p:spTree>
    <p:extLst>
      <p:ext uri="{BB962C8B-B14F-4D97-AF65-F5344CB8AC3E}">
        <p14:creationId xmlns:p14="http://schemas.microsoft.com/office/powerpoint/2010/main" val="1933607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3408F"/>
                </a:solidFill>
                <a:latin typeface="Arial" panose="020B0604020202020204" pitchFamily="34" charset="0"/>
              </a:rPr>
              <a:t>اسأل الأولاد الأسئلة التالية</a:t>
            </a:r>
          </a:p>
          <a:p>
            <a:pPr marR="0" algn="r" rtl="1"/>
            <a:r>
              <a:rPr lang="ar-LB" sz="1800" b="0" i="0" u="none" strike="noStrike" baseline="30000" dirty="0">
                <a:solidFill>
                  <a:srgbClr val="40AE49"/>
                </a:solidFill>
                <a:latin typeface="Arial" panose="020B0604020202020204" pitchFamily="34" charset="0"/>
              </a:rPr>
              <a:t>١- ماذا فعل إخوة يوسف به؟</a:t>
            </a:r>
          </a:p>
          <a:p>
            <a:pPr marR="0" algn="r" rtl="1"/>
            <a:r>
              <a:rPr lang="ar-LB" sz="1800" b="0" i="0" u="none" strike="noStrike" baseline="30000" dirty="0">
                <a:solidFill>
                  <a:srgbClr val="40AE49"/>
                </a:solidFill>
                <a:latin typeface="Arial" panose="020B0604020202020204" pitchFamily="34" charset="0"/>
              </a:rPr>
              <a:t>٢- ماذا فعل يوسف مع إخوته؟ غضب؟ حزن؟</a:t>
            </a:r>
          </a:p>
          <a:p>
            <a:pPr marR="0" algn="r" rtl="1"/>
            <a:r>
              <a:rPr lang="ar-LB" sz="1800" b="0" i="0" u="none" strike="noStrike" baseline="30000" dirty="0">
                <a:solidFill>
                  <a:srgbClr val="40AE49"/>
                </a:solidFill>
                <a:latin typeface="Arial" panose="020B0604020202020204" pitchFamily="34" charset="0"/>
              </a:rPr>
              <a:t>٣- ماذا فعل الله مع يوسف؟ </a:t>
            </a:r>
          </a:p>
          <a:p>
            <a:pPr marR="0" algn="r" rtl="1"/>
            <a:r>
              <a:rPr lang="ar-LB" sz="1800" b="0" i="0" u="none" strike="noStrike" baseline="30000" dirty="0">
                <a:solidFill>
                  <a:srgbClr val="40AE49"/>
                </a:solidFill>
                <a:latin typeface="Arial" panose="020B0604020202020204" pitchFamily="34" charset="0"/>
              </a:rPr>
              <a:t>٤- لو كنتَ أنتَ مكان يوسف، ماذا كنت لتفعل؟</a:t>
            </a:r>
            <a:endParaRPr lang="ar-LB" sz="1800" b="0" i="0" u="none" strike="noStrike" baseline="30000" dirty="0">
              <a:solidFill>
                <a:srgbClr val="23408F"/>
              </a:solidFill>
              <a:latin typeface="Arial" panose="020B0604020202020204" pitchFamily="34" charset="0"/>
            </a:endParaRPr>
          </a:p>
          <a:p>
            <a:pPr marR="0" algn="r" rtl="1"/>
            <a:endParaRPr lang="en-GB" sz="1800" b="0" i="0" u="none" strike="noStrike" baseline="30000" dirty="0">
              <a:solidFill>
                <a:srgbClr val="23408F"/>
              </a:solidFill>
              <a:latin typeface="Arial" panose="020B0604020202020204" pitchFamily="34" charset="0"/>
            </a:endParaRPr>
          </a:p>
          <a:p>
            <a:pPr marR="0" algn="r" rtl="1"/>
            <a:r>
              <a:rPr lang="ar-LB" sz="1800" b="0" i="0" u="none" strike="noStrike" baseline="30000" dirty="0">
                <a:solidFill>
                  <a:srgbClr val="23408F"/>
                </a:solidFill>
                <a:latin typeface="Arial" panose="020B0604020202020204" pitchFamily="34" charset="0"/>
              </a:rPr>
              <a:t>يوسف لم يبادل الشر بالشر إنّما كان متَّكلاً على الله وواثقاً به، لذا يجب أن نعرف خطة الله ومشيئته</a:t>
            </a:r>
          </a:p>
          <a:p>
            <a:pPr marR="0" algn="r" rtl="1"/>
            <a:r>
              <a:rPr lang="ar-LB" sz="1800" b="0" i="0" u="none" strike="noStrike" baseline="30000" dirty="0">
                <a:solidFill>
                  <a:srgbClr val="23408F"/>
                </a:solidFill>
                <a:latin typeface="Arial" panose="020B0604020202020204" pitchFamily="34" charset="0"/>
              </a:rPr>
              <a:t> لحياتنا ونتبعه واثقين به أنه سيتكفَّل بنجاحنا في جميع الظروف.</a:t>
            </a: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36</a:t>
            </a:fld>
            <a:endParaRPr lang="en-LB"/>
          </a:p>
        </p:txBody>
      </p:sp>
    </p:spTree>
    <p:extLst>
      <p:ext uri="{BB962C8B-B14F-4D97-AF65-F5344CB8AC3E}">
        <p14:creationId xmlns:p14="http://schemas.microsoft.com/office/powerpoint/2010/main" val="2445539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اقرأ الآية من الكتاب المقدَّس</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 شجّع الأولاد على إحضار كتابهم المقدّس الخاص بهم.</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 - أطلب من أحد الأولاد ان يقرأ الآية بصوت مرتفع وواضح.</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شرح وتطبيق</a:t>
            </a:r>
          </a:p>
          <a:p>
            <a:pPr marR="0" algn="r" rtl="1"/>
            <a:r>
              <a:rPr lang="ar-LB" sz="1800" b="0" i="0" u="none" strike="noStrike" baseline="30000" dirty="0">
                <a:solidFill>
                  <a:srgbClr val="23408F"/>
                </a:solidFill>
                <a:latin typeface="Arial" panose="020B0604020202020204" pitchFamily="34" charset="0"/>
              </a:rPr>
              <a:t> </a:t>
            </a:r>
            <a:r>
              <a:rPr lang="ar-LB" sz="1800" b="1" i="0" u="none" strike="noStrike" baseline="30000" dirty="0">
                <a:solidFill>
                  <a:srgbClr val="40AE49"/>
                </a:solidFill>
                <a:latin typeface="Arial" panose="020B0604020202020204" pitchFamily="34" charset="0"/>
              </a:rPr>
              <a:t>جعلْتُ الرَّب أمامي: </a:t>
            </a:r>
            <a:r>
              <a:rPr lang="ar-LB" sz="1800" b="0" i="0" u="none" strike="noStrike" baseline="30000" dirty="0">
                <a:solidFill>
                  <a:srgbClr val="23408F"/>
                </a:solidFill>
                <a:latin typeface="Arial" panose="020B0604020202020204" pitchFamily="34" charset="0"/>
              </a:rPr>
              <a:t>يجب أن نضع الرب الأوَّل في حياتنا، ونتمسَّك به، وبوعوده لنا.</a:t>
            </a:r>
          </a:p>
          <a:p>
            <a:pPr marR="0" algn="r" rtl="1"/>
            <a:r>
              <a:rPr lang="ar-LB" sz="1800" b="1" i="0" u="none" strike="noStrike" baseline="30000" dirty="0">
                <a:solidFill>
                  <a:srgbClr val="40AE49"/>
                </a:solidFill>
                <a:latin typeface="Arial" panose="020B0604020202020204" pitchFamily="34" charset="0"/>
              </a:rPr>
              <a:t>في كلِّ حين: </a:t>
            </a:r>
            <a:r>
              <a:rPr lang="ar-LB" sz="1800" b="0" i="0" u="none" strike="noStrike" baseline="30000" dirty="0">
                <a:solidFill>
                  <a:srgbClr val="23408F"/>
                </a:solidFill>
                <a:latin typeface="Arial" panose="020B0604020202020204" pitchFamily="34" charset="0"/>
              </a:rPr>
              <a:t>أي أن نسير بحسب كلمة الله ونتمسك بها في جميع الظروف، والأوقات مثلاً: عندما نمرّ بيوم جيّد وعندما نمرّ بيوم صعب وقاسي في المدرسة أو المنزل. </a:t>
            </a:r>
          </a:p>
          <a:p>
            <a:pPr marR="0" algn="r" rtl="1"/>
            <a:r>
              <a:rPr lang="ar-LB" sz="1800" b="1" i="0" u="none" strike="noStrike" baseline="30000" dirty="0">
                <a:solidFill>
                  <a:srgbClr val="40AE49"/>
                </a:solidFill>
                <a:latin typeface="Arial" panose="020B0604020202020204" pitchFamily="34" charset="0"/>
              </a:rPr>
              <a:t>لأنَّه عن يميني فلا أتزعْزَع: </a:t>
            </a:r>
            <a:r>
              <a:rPr lang="ar-LB" sz="1800" b="0" i="0" u="none" strike="noStrike" baseline="30000" dirty="0">
                <a:solidFill>
                  <a:srgbClr val="23408F"/>
                </a:solidFill>
                <a:latin typeface="Arial" panose="020B0604020202020204" pitchFamily="34" charset="0"/>
              </a:rPr>
              <a:t>عندما نعيش بحسب كلمة الله واثقين بأنَّه معنا، يعطِينا القوَّة كي لا نضعف ونبتعد عنه، فبقوَّة الله هذه نكون قادرين على مواجهة كل الصُّعوبات. </a:t>
            </a:r>
            <a:endParaRPr lang="ar-LB" sz="1800" b="1" i="0" u="sng"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3408F"/>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EC38540-5A27-034C-8B5E-AC165234324B}" type="slidenum">
              <a:rPr lang="en-LB" smtClean="0"/>
              <a:t>37</a:t>
            </a:fld>
            <a:endParaRPr lang="en-LB"/>
          </a:p>
        </p:txBody>
      </p:sp>
    </p:spTree>
    <p:extLst>
      <p:ext uri="{BB962C8B-B14F-4D97-AF65-F5344CB8AC3E}">
        <p14:creationId xmlns:p14="http://schemas.microsoft.com/office/powerpoint/2010/main" val="3197177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المواد المطلوبة:</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كرتون ملوَّن - قَشّات - مقص.</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طريقة التحضير:</a:t>
            </a:r>
            <a:endParaRPr lang="ar-LB" sz="1800" b="0" i="0" u="none" strike="noStrike" baseline="30000" dirty="0">
              <a:solidFill>
                <a:srgbClr val="23408F"/>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1- قم بقص الكرتون إلى مربَّعات صَغيرة   (٨ سنتيمتر لكلّ ضلع) على عدد كلمات الآية.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2- قم بِطَيْ كلّ كرتونة من الوسط.</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3- اكتب كلّ كلمة من كلمات الآية على كل كرتونة من الخارج.</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4- أحضِر القَشّات وقصَّها إلى قطع صغيرة متساوية (٥ سنتيمتر)، ثم قِص كلّ قَشَّة صغيرة من الطَّرفين قليلاً وبالطول، كي يستطيع الأطفال في ما بعد أن يَصِلوا الكراتين الصِّغار بعضها ببعض من خلال القشَّات.</a:t>
            </a:r>
          </a:p>
          <a:p>
            <a:pPr marR="0" algn="r" rtl="0"/>
            <a:endParaRPr lang="ar-LB" sz="1800" b="0" i="0" u="none"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شرح اللعبة</a:t>
            </a:r>
            <a:endParaRPr lang="en-GB" sz="1800" b="1" i="0" u="sng" strike="noStrike" baseline="30000" dirty="0">
              <a:solidFill>
                <a:srgbClr val="23408F"/>
              </a:solidFill>
              <a:latin typeface="Arial" panose="020B0604020202020204" pitchFamily="34" charset="0"/>
            </a:endParaRPr>
          </a:p>
          <a:p>
            <a:pPr marR="0" algn="just" rtl="1"/>
            <a:r>
              <a:rPr lang="ar-LB" sz="1800" b="0" i="0" u="none" strike="noStrike" baseline="30000" dirty="0">
                <a:solidFill>
                  <a:srgbClr val="23408F"/>
                </a:solidFill>
                <a:latin typeface="Arial" panose="020B0604020202020204" pitchFamily="34" charset="0"/>
              </a:rPr>
              <a:t>١- قسِّم الأولاد إلى فريقين أو أكثر بحسب عددهم. </a:t>
            </a:r>
          </a:p>
          <a:p>
            <a:pPr marR="0" algn="just" rtl="1"/>
            <a:r>
              <a:rPr lang="ar-LB" sz="1800" b="0" i="0" u="none" strike="noStrike" baseline="30000" dirty="0">
                <a:solidFill>
                  <a:srgbClr val="23408F"/>
                </a:solidFill>
                <a:latin typeface="Arial" panose="020B0604020202020204" pitchFamily="34" charset="0"/>
              </a:rPr>
              <a:t>٢- اعطِ لكلّ فريق كلمات الآية التي كتبت وعددًا من القشَّات.</a:t>
            </a:r>
          </a:p>
          <a:p>
            <a:pPr marR="0" algn="just" rtl="1"/>
            <a:r>
              <a:rPr lang="ar-LB" sz="1800" b="0" i="0" u="none" strike="noStrike" baseline="30000" dirty="0">
                <a:solidFill>
                  <a:srgbClr val="23408F"/>
                </a:solidFill>
                <a:latin typeface="Arial" panose="020B0604020202020204" pitchFamily="34" charset="0"/>
              </a:rPr>
              <a:t>٣- على كلّ فريق أن يربط كلمات الآية بعضها ببعض وذلك باستخدام القشَّات.</a:t>
            </a:r>
          </a:p>
          <a:p>
            <a:pPr marR="0" algn="just" rtl="1"/>
            <a:r>
              <a:rPr lang="ar-LB" sz="1800" b="0" i="0" u="none" strike="noStrike" baseline="30000" dirty="0">
                <a:solidFill>
                  <a:srgbClr val="23408F"/>
                </a:solidFill>
                <a:latin typeface="Arial" panose="020B0604020202020204" pitchFamily="34" charset="0"/>
              </a:rPr>
              <a:t>٤- الفريق الرَّابح هو الذي ينتهي أوَّلاً من ترتيب الآية والحصول على شكلٍ معيَّن يقرِّره الفريق معًا.</a:t>
            </a:r>
          </a:p>
          <a:p>
            <a:pPr marR="0" algn="just" rtl="1"/>
            <a:r>
              <a:rPr lang="ar-LB" sz="1800" b="0" i="0" u="none" strike="noStrike" baseline="30000" dirty="0">
                <a:solidFill>
                  <a:srgbClr val="23408F"/>
                </a:solidFill>
                <a:latin typeface="Arial" panose="020B0604020202020204" pitchFamily="34" charset="0"/>
              </a:rPr>
              <a:t>٥- شجِّعهم أن يردِّدوا الآية بصوت مرتفع.</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3408F"/>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EC38540-5A27-034C-8B5E-AC165234324B}" type="slidenum">
              <a:rPr lang="en-LB" smtClean="0"/>
              <a:t>38</a:t>
            </a:fld>
            <a:endParaRPr lang="en-LB"/>
          </a:p>
        </p:txBody>
      </p:sp>
    </p:spTree>
    <p:extLst>
      <p:ext uri="{BB962C8B-B14F-4D97-AF65-F5344CB8AC3E}">
        <p14:creationId xmlns:p14="http://schemas.microsoft.com/office/powerpoint/2010/main" val="3103967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المواد المطلوبة:</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أكياس ورق حجم كبير على عدد الأولاد، مقصّات، أقلام تلوين.    </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3408F"/>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شرح وتطبيق</a:t>
            </a:r>
          </a:p>
          <a:p>
            <a:pPr marR="0" algn="just" rtl="1"/>
            <a:r>
              <a:rPr lang="ar-LB" sz="1800" b="0" i="0" u="none" strike="noStrike" baseline="30000" dirty="0">
                <a:solidFill>
                  <a:srgbClr val="23408F"/>
                </a:solidFill>
                <a:latin typeface="Arial" panose="020B0604020202020204" pitchFamily="34" charset="0"/>
              </a:rPr>
              <a:t>١- وزّع أكياس الورق على الأولاد. </a:t>
            </a:r>
          </a:p>
          <a:p>
            <a:pPr marR="0" algn="just" rtl="1"/>
            <a:r>
              <a:rPr lang="ar-LB" sz="1800" b="0" i="0" u="none" strike="noStrike" baseline="30000" dirty="0">
                <a:solidFill>
                  <a:srgbClr val="23408F"/>
                </a:solidFill>
                <a:latin typeface="Arial" panose="020B0604020202020204" pitchFamily="34" charset="0"/>
              </a:rPr>
              <a:t>٢- أطلب من الأولاد رسم خطوط وتلوينها.      </a:t>
            </a:r>
          </a:p>
          <a:p>
            <a:pPr marR="0" algn="just" rtl="1"/>
            <a:r>
              <a:rPr lang="ar-LB" sz="1800" b="0" i="0" u="none" strike="noStrike" baseline="30000" dirty="0">
                <a:solidFill>
                  <a:srgbClr val="23408F"/>
                </a:solidFill>
                <a:latin typeface="Arial" panose="020B0604020202020204" pitchFamily="34" charset="0"/>
              </a:rPr>
              <a:t>٣- ساعد الأولاد في قص الكيس.</a:t>
            </a:r>
          </a:p>
          <a:p>
            <a:pPr algn="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39</a:t>
            </a:fld>
            <a:endParaRPr lang="en-LB"/>
          </a:p>
        </p:txBody>
      </p:sp>
    </p:spTree>
    <p:extLst>
      <p:ext uri="{BB962C8B-B14F-4D97-AF65-F5344CB8AC3E}">
        <p14:creationId xmlns:p14="http://schemas.microsoft.com/office/powerpoint/2010/main" val="1599181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8A1F52"/>
                </a:solidFill>
                <a:latin typeface="Arial" panose="020B0604020202020204" pitchFamily="34" charset="0"/>
              </a:rPr>
              <a:t>المواد المطلوبة: خريطة، ضوء كاشف.</a:t>
            </a:r>
          </a:p>
          <a:p>
            <a:pPr marR="0" algn="r" rtl="1"/>
            <a:endParaRPr lang="en-GB" sz="1800" b="0" i="0" u="none" strike="noStrike" baseline="30000" dirty="0">
              <a:solidFill>
                <a:srgbClr val="8A1F52"/>
              </a:solidFill>
              <a:latin typeface="Arial" panose="020B0604020202020204" pitchFamily="34" charset="0"/>
            </a:endParaRPr>
          </a:p>
          <a:p>
            <a:pPr marR="0" algn="r" rtl="1"/>
            <a:r>
              <a:rPr lang="ar-LB" sz="1800" b="1" i="0" u="sng" strike="noStrike" baseline="30000" dirty="0">
                <a:solidFill>
                  <a:srgbClr val="24408E"/>
                </a:solidFill>
                <a:latin typeface="Arial" panose="020B0604020202020204" pitchFamily="34" charset="0"/>
              </a:rPr>
              <a:t>شرح</a:t>
            </a:r>
          </a:p>
          <a:p>
            <a:pPr marR="0" algn="r" rtl="1"/>
            <a:r>
              <a:rPr lang="ar-LB" sz="1800" b="0" i="0" u="none" strike="noStrike" baseline="30000" dirty="0">
                <a:solidFill>
                  <a:srgbClr val="24408E"/>
                </a:solidFill>
                <a:latin typeface="Arial" panose="020B0604020202020204" pitchFamily="34" charset="0"/>
              </a:rPr>
              <a:t>• تعالوا نَتَخَيَّل أننا نسير في رحلة وسط الغابة حيث سَنُخَيِّم معاً هناك، وفجأةً اكتشفنا أنّنا قد ضللنا  الطريق، وبدأ الليل يقترب والظلام يُخَيِّم على المكان. اسأل الأولاد برأيكم ماذا نحتاج لإكمال الرحلة؟ (اسمع الإجابات). لدي هنا خريطة، كيف يمكن الاستفادة منها للوصول الى مكان التّخييم؟  كما أن لديّ ضوء كاشف، كيف يمكن أن يُساعدنا؟ (اسمع الإجابات).</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 هذا ما يحدث تمامًا في حياتنا، نحن في رحلة، لذلك من المهمّ أن يكون لدينا مُرشد يرشدنا لكي لا نضل في طريقنا، والله قد وضع بين أيدينا الكتاب المقدَّس كخريطة لكي نتعلّم منه ونطبقه في حياتنا.</a:t>
            </a:r>
          </a:p>
          <a:p>
            <a:pPr marR="0" algn="r" rtl="1"/>
            <a:r>
              <a:rPr lang="ar-LB" sz="1800" b="0" i="0" u="none" strike="noStrike" baseline="30000" dirty="0">
                <a:solidFill>
                  <a:srgbClr val="24408E"/>
                </a:solidFill>
                <a:latin typeface="Arial" panose="020B0604020202020204" pitchFamily="34" charset="0"/>
              </a:rPr>
              <a:t>ففي الكتاب المقدّس، يقول الرب: “أنا هو نور العالم من يتبعني فلا يمشي في الظلمة” (يوحنا ٨: ٢١) يسوع هو كاشف الضوء، إن اتكلنا عليه فسينير طريقنا.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4408E"/>
                </a:solidFill>
                <a:latin typeface="Arial" panose="020B0604020202020204" pitchFamily="34" charset="0"/>
              </a:rPr>
              <a:t>الصلاة</a:t>
            </a:r>
            <a:endParaRPr lang="en-GB" sz="1800" b="1" i="0" u="sng"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 والآن دعونا نحني رؤوسنا ونصلي، طالبين من الله أن يُنير لنا الطَّريق من خلال قراءتنا الدائمة لكلمته وتطبيقها في حياتنا. (شجّع الأولاد على الصلاة).</a:t>
            </a: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3</a:t>
            </a:fld>
            <a:endParaRPr lang="en-LB"/>
          </a:p>
        </p:txBody>
      </p:sp>
    </p:spTree>
    <p:extLst>
      <p:ext uri="{BB962C8B-B14F-4D97-AF65-F5344CB8AC3E}">
        <p14:creationId xmlns:p14="http://schemas.microsoft.com/office/powerpoint/2010/main" val="3737547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248035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9</a:t>
            </a:fld>
            <a:endParaRPr lang="en-LB"/>
          </a:p>
        </p:txBody>
      </p:sp>
    </p:spTree>
    <p:extLst>
      <p:ext uri="{BB962C8B-B14F-4D97-AF65-F5344CB8AC3E}">
        <p14:creationId xmlns:p14="http://schemas.microsoft.com/office/powerpoint/2010/main" val="1099790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 القرار-</a:t>
            </a:r>
          </a:p>
          <a:p>
            <a:pPr algn="ctr" rtl="1"/>
            <a:r>
              <a:rPr lang="ar-LB" sz="1200" kern="1200" dirty="0">
                <a:solidFill>
                  <a:schemeClr val="tx1"/>
                </a:solidFill>
                <a:effectLst/>
                <a:latin typeface="+mn-lt"/>
                <a:ea typeface="+mn-ea"/>
                <a:cs typeface="+mn-cs"/>
              </a:rPr>
              <a:t> طول ما الشمس فيها نور طول ما في ميَّه في البحور</a:t>
            </a:r>
          </a:p>
          <a:p>
            <a:pPr algn="ctr" rtl="1"/>
            <a:r>
              <a:rPr lang="ar-LB" sz="1200" kern="1200" dirty="0">
                <a:solidFill>
                  <a:schemeClr val="tx1"/>
                </a:solidFill>
                <a:effectLst/>
                <a:latin typeface="+mn-lt"/>
                <a:ea typeface="+mn-ea"/>
                <a:cs typeface="+mn-cs"/>
              </a:rPr>
              <a:t>طول ما الأرض تِفْضَلْ تِدُورْ هَافْضَلْ أرَنِّمْ لِيكْ</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-١-</a:t>
            </a:r>
          </a:p>
          <a:p>
            <a:pPr algn="ctr" rtl="1"/>
            <a:r>
              <a:rPr lang="ar-LB" sz="1200" kern="1200" dirty="0">
                <a:solidFill>
                  <a:schemeClr val="tx1"/>
                </a:solidFill>
                <a:effectLst/>
                <a:latin typeface="+mn-lt"/>
                <a:ea typeface="+mn-ea"/>
                <a:cs typeface="+mn-cs"/>
              </a:rPr>
              <a:t>مين خلّاَ نور الشمس كل يوم ما بيِنْقَطَعْش </a:t>
            </a:r>
          </a:p>
          <a:p>
            <a:pPr algn="ctr" rtl="1"/>
            <a:r>
              <a:rPr lang="ar-LB" sz="1200" kern="1200" dirty="0">
                <a:solidFill>
                  <a:schemeClr val="tx1"/>
                </a:solidFill>
                <a:effectLst/>
                <a:latin typeface="+mn-lt"/>
                <a:ea typeface="+mn-ea"/>
                <a:cs typeface="+mn-cs"/>
              </a:rPr>
              <a:t>مين خلَّا موج البحر رايِحْ جايِ ما يُوقَفْش</a:t>
            </a:r>
          </a:p>
          <a:p>
            <a:pPr algn="ctr" rtl="1"/>
            <a:r>
              <a:rPr lang="ar-LB" sz="1200" kern="1200" dirty="0">
                <a:solidFill>
                  <a:schemeClr val="tx1"/>
                </a:solidFill>
                <a:effectLst/>
                <a:latin typeface="+mn-lt"/>
                <a:ea typeface="+mn-ea"/>
                <a:cs typeface="+mn-cs"/>
              </a:rPr>
              <a:t>مين خلّا الأرض تْلِفْ تْلِفْ تْلِفْ وما تْوَقَفْش</a:t>
            </a:r>
          </a:p>
          <a:p>
            <a:pPr algn="ctr" rtl="1"/>
            <a:r>
              <a:rPr lang="ar-LB" sz="1200" kern="1200" dirty="0">
                <a:solidFill>
                  <a:schemeClr val="tx1"/>
                </a:solidFill>
                <a:effectLst/>
                <a:latin typeface="+mn-lt"/>
                <a:ea typeface="+mn-ea"/>
                <a:cs typeface="+mn-cs"/>
              </a:rPr>
              <a:t> غيرَك إنتَ يا يسوع .... علشان كدَه</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-٢-</a:t>
            </a:r>
          </a:p>
          <a:p>
            <a:pPr algn="ctr" rtl="1"/>
            <a:r>
              <a:rPr lang="ar-LB" sz="1200" kern="1200" dirty="0">
                <a:solidFill>
                  <a:schemeClr val="tx1"/>
                </a:solidFill>
                <a:effectLst/>
                <a:latin typeface="+mn-lt"/>
                <a:ea typeface="+mn-ea"/>
                <a:cs typeface="+mn-cs"/>
              </a:rPr>
              <a:t>مين قدِّم حبُّه ليَّ عالصليب أخَذ مكاني</a:t>
            </a:r>
          </a:p>
          <a:p>
            <a:pPr algn="ctr" rtl="1"/>
            <a:r>
              <a:rPr lang="ar-LB" sz="1200" kern="1200" dirty="0">
                <a:solidFill>
                  <a:schemeClr val="tx1"/>
                </a:solidFill>
                <a:effectLst/>
                <a:latin typeface="+mn-lt"/>
                <a:ea typeface="+mn-ea"/>
                <a:cs typeface="+mn-cs"/>
              </a:rPr>
              <a:t> مين إِداني الحُرّية مين ثَبَّت فيَّ إيماني</a:t>
            </a:r>
          </a:p>
          <a:p>
            <a:pPr algn="ctr" rtl="1"/>
            <a:r>
              <a:rPr lang="ar-LB" sz="1200" kern="1200" dirty="0">
                <a:solidFill>
                  <a:schemeClr val="tx1"/>
                </a:solidFill>
                <a:effectLst/>
                <a:latin typeface="+mn-lt"/>
                <a:ea typeface="+mn-ea"/>
                <a:cs typeface="+mn-cs"/>
              </a:rPr>
              <a:t>مين كان وَعْدُه ليَّ عَالسَّحاب أنا جايِّ تَانِي</a:t>
            </a:r>
          </a:p>
          <a:p>
            <a:pPr algn="ctr" rtl="1"/>
            <a:r>
              <a:rPr lang="ar-LB" sz="1200" kern="1200" dirty="0">
                <a:solidFill>
                  <a:schemeClr val="tx1"/>
                </a:solidFill>
                <a:effectLst/>
                <a:latin typeface="+mn-lt"/>
                <a:ea typeface="+mn-ea"/>
                <a:cs typeface="+mn-cs"/>
              </a:rPr>
              <a:t> غِيرَك إنتَ يا يسوع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862877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sz="1200" kern="1200" dirty="0">
                <a:solidFill>
                  <a:schemeClr val="tx1"/>
                </a:solidFill>
                <a:effectLst/>
                <a:latin typeface="+mn-lt"/>
                <a:ea typeface="+mn-ea"/>
                <a:cs typeface="+mn-cs"/>
              </a:rPr>
              <a:t>كل من يعمل الخطية كل من يعمل الخطيـة كل من يعمل الخطية هو عبدٌ لها صار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أُجرَة الخطيّة موت </a:t>
            </a:r>
          </a:p>
          <a:p>
            <a:pPr algn="ctr" rtl="1"/>
            <a:r>
              <a:rPr lang="ar-LB" sz="1200" kern="1200" dirty="0">
                <a:solidFill>
                  <a:schemeClr val="tx1"/>
                </a:solidFill>
                <a:effectLst/>
                <a:latin typeface="+mn-lt"/>
                <a:ea typeface="+mn-ea"/>
                <a:cs typeface="+mn-cs"/>
              </a:rPr>
              <a:t> أُجرَة الخطيّة موت </a:t>
            </a:r>
          </a:p>
          <a:p>
            <a:pPr algn="ctr" rtl="1"/>
            <a:r>
              <a:rPr lang="ar-LB" sz="1200" kern="1200" dirty="0">
                <a:solidFill>
                  <a:schemeClr val="tx1"/>
                </a:solidFill>
                <a:effectLst/>
                <a:latin typeface="+mn-lt"/>
                <a:ea typeface="+mn-ea"/>
                <a:cs typeface="+mn-cs"/>
              </a:rPr>
              <a:t>أُجرَة الخطيّة موت</a:t>
            </a:r>
          </a:p>
          <a:p>
            <a:pPr algn="ctr" rtl="1"/>
            <a:r>
              <a:rPr lang="ar-LB" sz="1200" kern="1200" dirty="0">
                <a:solidFill>
                  <a:schemeClr val="tx1"/>
                </a:solidFill>
                <a:effectLst/>
                <a:latin typeface="+mn-lt"/>
                <a:ea typeface="+mn-ea"/>
                <a:cs typeface="+mn-cs"/>
              </a:rPr>
              <a:t>وعذاب وسط النَّار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 </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إن حرّركم يسوع</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 بالحقّ انتم احرار</a:t>
            </a:r>
          </a:p>
          <a:p>
            <a:pPr algn="ct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rtl="1"/>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هبَّة الله خلاص</a:t>
            </a:r>
            <a:br>
              <a:rPr lang="ar-LB" sz="1200" kern="1200" dirty="0">
                <a:solidFill>
                  <a:schemeClr val="tx1"/>
                </a:solidFill>
                <a:effectLst/>
                <a:latin typeface="+mn-lt"/>
                <a:ea typeface="+mn-ea"/>
                <a:cs typeface="+mn-cs"/>
              </a:rPr>
            </a:br>
            <a:r>
              <a:rPr lang="ar-LB" sz="1200" kern="1200" dirty="0">
                <a:solidFill>
                  <a:schemeClr val="tx1"/>
                </a:solidFill>
                <a:effectLst/>
                <a:latin typeface="+mn-lt"/>
                <a:ea typeface="+mn-ea"/>
                <a:cs typeface="+mn-cs"/>
              </a:rPr>
              <a:t>ولها أفضل أثمار</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22</a:t>
            </a:fld>
            <a:endParaRPr lang="en-LB"/>
          </a:p>
        </p:txBody>
      </p:sp>
    </p:spTree>
    <p:extLst>
      <p:ext uri="{BB962C8B-B14F-4D97-AF65-F5344CB8AC3E}">
        <p14:creationId xmlns:p14="http://schemas.microsoft.com/office/powerpoint/2010/main" val="1311635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sz="1200" kern="1200" dirty="0">
                <a:solidFill>
                  <a:schemeClr val="tx1"/>
                </a:solidFill>
                <a:effectLst/>
                <a:latin typeface="+mn-lt"/>
                <a:ea typeface="+mn-ea"/>
                <a:cs typeface="+mn-cs"/>
              </a:rPr>
              <a:t>تكوين ١و٢</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r" rtl="1"/>
            <a:r>
              <a:rPr lang="ar-LB" sz="1200" kern="1200" dirty="0">
                <a:solidFill>
                  <a:schemeClr val="tx1"/>
                </a:solidFill>
                <a:effectLst/>
                <a:latin typeface="+mn-lt"/>
                <a:ea typeface="+mn-ea"/>
                <a:cs typeface="+mn-cs"/>
              </a:rPr>
              <a:t> يدخل المعلّم حاملاً الكتاب المقدَّس:</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إسأل الأولاد من منكم سبق وذهب في رحلة مع أهله إلى الطبيعة من قبل؟ (اسمع الإجابات)</a:t>
            </a:r>
          </a:p>
          <a:p>
            <a:pPr algn="r" rtl="1"/>
            <a:r>
              <a:rPr lang="ar-LB" sz="1200" kern="1200" dirty="0">
                <a:solidFill>
                  <a:schemeClr val="tx1"/>
                </a:solidFill>
                <a:effectLst/>
                <a:latin typeface="+mn-lt"/>
                <a:ea typeface="+mn-ea"/>
                <a:cs typeface="+mn-cs"/>
              </a:rPr>
              <a:t>هل سبق وتأمَّلتم بجمال الطبيعة وكم هي رائعة؟ أيمكنكم أن تصفوا لي ما رأيتموه؟ (اسمع الإجابات) </a:t>
            </a:r>
          </a:p>
          <a:p>
            <a:pPr algn="r" rtl="1"/>
            <a:r>
              <a:rPr lang="ar-LB" sz="1200" kern="1200" dirty="0">
                <a:solidFill>
                  <a:schemeClr val="tx1"/>
                </a:solidFill>
                <a:effectLst/>
                <a:latin typeface="+mn-lt"/>
                <a:ea typeface="+mn-ea"/>
                <a:cs typeface="+mn-cs"/>
              </a:rPr>
              <a:t>يُخبرنا الكتاب المقدَّس في تكوين ۱-۲ عن الخليقة التي خلقها الله بشكل رائع وكامل. </a:t>
            </a:r>
          </a:p>
          <a:p>
            <a:pPr algn="r" rtl="1"/>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r" rtl="1"/>
            <a:r>
              <a:rPr lang="ar-LB" sz="1200" kern="1200" dirty="0">
                <a:solidFill>
                  <a:schemeClr val="tx1"/>
                </a:solidFill>
                <a:effectLst/>
                <a:latin typeface="+mn-lt"/>
                <a:ea typeface="+mn-ea"/>
                <a:cs typeface="+mn-cs"/>
              </a:rPr>
              <a:t>دعونا نعود لبدء الخليقة ونكتشف معًا كيف خلق الله كلّ هذه الأشياء الجميلة.</a:t>
            </a:r>
          </a:p>
          <a:p>
            <a:pPr algn="r" rtl="1"/>
            <a:r>
              <a:rPr lang="ar-LB" sz="1200" kern="1200" dirty="0">
                <a:solidFill>
                  <a:schemeClr val="tx1"/>
                </a:solidFill>
                <a:effectLst/>
                <a:latin typeface="+mn-lt"/>
                <a:ea typeface="+mn-ea"/>
                <a:cs typeface="+mn-cs"/>
              </a:rPr>
              <a:t>في البدء، لم يكن في الوجود أناس ولا أشجار ولا بحار ولا شمس أو قمر ولا اي شيء سوى الله الذي ليس له بداية ولا نهاية.</a:t>
            </a:r>
          </a:p>
          <a:p>
            <a:pPr algn="r" rtl="1"/>
            <a:r>
              <a:rPr lang="ar-LB" sz="1200" kern="1200" dirty="0">
                <a:solidFill>
                  <a:schemeClr val="tx1"/>
                </a:solidFill>
                <a:effectLst/>
                <a:latin typeface="+mn-lt"/>
                <a:ea typeface="+mn-ea"/>
                <a:cs typeface="+mn-cs"/>
              </a:rPr>
              <a:t>عندئذ بدأ الله يعمل. ففي:</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يوسف الإبن المحبوب</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3408F"/>
                </a:solidFill>
                <a:latin typeface="Arial" panose="020B0604020202020204" pitchFamily="34" charset="0"/>
              </a:rPr>
              <a:t>ذات يوم صنع :يعقوب لابنه المحبوب يوسف قميصًا ملوَّنًا، وكان القميص جميل جدًّا، ممّا جعل إخوته يغارون منه. ويقول الكتاب المقدَّس إنَّهم “أبغضوه” (تكوين ٤:٣٧). هذا يعني أنَّ غيرتهم لم تكن عاديَّة، بل كانت لدرجة الكراهيّة.</a:t>
            </a:r>
          </a:p>
          <a:p>
            <a:pPr marL="0" marR="0" lvl="0" indent="0" algn="r" defTabSz="914400" rtl="0" eaLnBrk="1" fontAlgn="auto" latinLnBrk="0" hangingPunct="1">
              <a:lnSpc>
                <a:spcPct val="100000"/>
              </a:lnSpc>
              <a:spcBef>
                <a:spcPts val="0"/>
              </a:spcBef>
              <a:spcAft>
                <a:spcPts val="0"/>
              </a:spcAft>
              <a:buClrTx/>
              <a:buSzTx/>
              <a:buFontTx/>
              <a:buNone/>
              <a:tabLst/>
              <a:defRPr/>
            </a:pPr>
            <a:r>
              <a:rPr lang="en-GB" sz="1800" b="0" i="0" u="none" strike="noStrike" baseline="30000" dirty="0">
                <a:solidFill>
                  <a:srgbClr val="24408E"/>
                </a:solidFill>
                <a:latin typeface="Arial" panose="020B0604020202020204" pitchFamily="34" charset="0"/>
              </a:rPr>
              <a:t> </a:t>
            </a:r>
            <a:endParaRPr lang="en-US" dirty="0"/>
          </a:p>
        </p:txBody>
      </p:sp>
      <p:sp>
        <p:nvSpPr>
          <p:cNvPr id="4" name="Slide Number Placeholder 3"/>
          <p:cNvSpPr>
            <a:spLocks noGrp="1"/>
          </p:cNvSpPr>
          <p:nvPr>
            <p:ph type="sldNum" sz="quarter" idx="5"/>
          </p:nvPr>
        </p:nvSpPr>
        <p:spPr/>
        <p:txBody>
          <a:bodyPr/>
          <a:lstStyle/>
          <a:p>
            <a:fld id="{EEC38540-5A27-034C-8B5E-AC165234324B}" type="slidenum">
              <a:rPr lang="en-LB" smtClean="0"/>
              <a:t>28</a:t>
            </a:fld>
            <a:endParaRPr lang="en-LB"/>
          </a:p>
        </p:txBody>
      </p:sp>
    </p:spTree>
    <p:extLst>
      <p:ext uri="{BB962C8B-B14F-4D97-AF65-F5344CB8AC3E}">
        <p14:creationId xmlns:p14="http://schemas.microsoft.com/office/powerpoint/2010/main" val="581322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3408F"/>
                </a:solidFill>
                <a:latin typeface="Arial" panose="020B0604020202020204" pitchFamily="34" charset="0"/>
              </a:rPr>
              <a:t>حلم يوسف</a:t>
            </a:r>
          </a:p>
          <a:p>
            <a:pPr marR="0" algn="just" rtl="1"/>
            <a:r>
              <a:rPr lang="ar-LB" sz="1800" b="0" i="0" u="none" strike="noStrike" baseline="30000" dirty="0">
                <a:solidFill>
                  <a:srgbClr val="23408F"/>
                </a:solidFill>
                <a:latin typeface="Arial" panose="020B0604020202020204" pitchFamily="34" charset="0"/>
              </a:rPr>
              <a:t>في يوم من الأيّام، حلم يوسف حلمًا وقال لإخوته “تعالوا اسمعوا  ماذا حلمت”: </a:t>
            </a:r>
          </a:p>
          <a:p>
            <a:pPr marR="0" algn="just" rtl="1"/>
            <a:r>
              <a:rPr lang="ar-LB" sz="1800" b="0" i="0" u="none" strike="noStrike" baseline="30000" dirty="0">
                <a:solidFill>
                  <a:srgbClr val="23408F"/>
                </a:solidFill>
                <a:latin typeface="Arial" panose="020B0604020202020204" pitchFamily="34" charset="0"/>
              </a:rPr>
              <a:t>حلمتُ أنَّنا كنا جميعنا في الحقل نجمع حزمًا، (الحزمة هي مجموعة من السنابل أو الحشائش). فسجدت لحزمتي الواقفة كلُّ حزمكم.</a:t>
            </a:r>
          </a:p>
        </p:txBody>
      </p:sp>
      <p:sp>
        <p:nvSpPr>
          <p:cNvPr id="4" name="Slide Number Placeholder 3"/>
          <p:cNvSpPr>
            <a:spLocks noGrp="1"/>
          </p:cNvSpPr>
          <p:nvPr>
            <p:ph type="sldNum" sz="quarter" idx="5"/>
          </p:nvPr>
        </p:nvSpPr>
        <p:spPr/>
        <p:txBody>
          <a:bodyPr/>
          <a:lstStyle/>
          <a:p>
            <a:fld id="{EEC38540-5A27-034C-8B5E-AC165234324B}" type="slidenum">
              <a:rPr lang="en-LB" smtClean="0"/>
              <a:t>29</a:t>
            </a:fld>
            <a:endParaRPr lang="en-LB"/>
          </a:p>
        </p:txBody>
      </p:sp>
    </p:spTree>
    <p:extLst>
      <p:ext uri="{BB962C8B-B14F-4D97-AF65-F5344CB8AC3E}">
        <p14:creationId xmlns:p14="http://schemas.microsoft.com/office/powerpoint/2010/main" val="3456429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7/14/22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7/14/22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6.png"/><Relationship Id="rId4" Type="http://schemas.openxmlformats.org/officeDocument/2006/relationships/notesSlide" Target="../notesSlides/notesSlide16.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146066" y="2807919"/>
            <a:ext cx="2693366"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٤</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477662" y="3779917"/>
            <a:ext cx="705513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يوسف وإخوته</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F755801-5583-DF0E-F86F-6CB19AD6748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2495938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057977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338877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2098882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178196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4005933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1711" y="1275480"/>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b="1" dirty="0">
                <a:ln/>
                <a:solidFill>
                  <a:srgbClr val="7030A0"/>
                </a:solidFill>
                <a:latin typeface="Tahoma" panose="020B0604030504040204" pitchFamily="34" charset="0"/>
                <a:ea typeface="Tahoma" panose="020B0604030504040204" pitchFamily="34" charset="0"/>
              </a:rPr>
              <a:t>طول ما الشمس</a:t>
            </a:r>
          </a:p>
          <a:p>
            <a:pPr algn="ctr"/>
            <a:r>
              <a:rPr lang="ar-SA" sz="5400" b="1" dirty="0">
                <a:ln/>
                <a:solidFill>
                  <a:srgbClr val="7030A0"/>
                </a:solidFill>
                <a:latin typeface="Tahoma" panose="020B0604030504040204" pitchFamily="34" charset="0"/>
                <a:ea typeface="Tahoma" panose="020B0604030504040204" pitchFamily="34" charset="0"/>
              </a:rPr>
              <a:t> فيها نور</a:t>
            </a:r>
            <a:endParaRPr lang="en-US"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toul ma al shames.mp3" descr="toul ma al shames.mp3">
            <a:hlinkClick r:id="" action="ppaction://media"/>
            <a:extLst>
              <a:ext uri="{FF2B5EF4-FFF2-40B4-BE49-F238E27FC236}">
                <a16:creationId xmlns:a16="http://schemas.microsoft.com/office/drawing/2014/main" id="{90374B2B-1048-0146-A411-FDD3F9D7C94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527956"/>
            <a:ext cx="812800" cy="812800"/>
          </a:xfrm>
          <a:prstGeom prst="rect">
            <a:avLst/>
          </a:prstGeom>
        </p:spPr>
      </p:pic>
    </p:spTree>
    <p:extLst>
      <p:ext uri="{BB962C8B-B14F-4D97-AF65-F5344CB8AC3E}">
        <p14:creationId xmlns:p14="http://schemas.microsoft.com/office/powerpoint/2010/main" val="3288333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20">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704794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09" y="908858"/>
            <a:ext cx="10926981" cy="4708981"/>
          </a:xfrm>
          <a:prstGeom prst="rect">
            <a:avLst/>
          </a:prstGeom>
        </p:spPr>
        <p:txBody>
          <a:bodyPr wrap="square">
            <a:spAutoFit/>
          </a:bodyPr>
          <a:lstStyle/>
          <a:p>
            <a:pPr algn="ctr"/>
            <a:r>
              <a:rPr lang="ar-LB" sz="6000" b="1" dirty="0">
                <a:solidFill>
                  <a:srgbClr val="273582"/>
                </a:solidFill>
                <a:latin typeface="Tahoma" panose="020B0604030504040204" pitchFamily="34" charset="0"/>
              </a:rPr>
              <a:t>-١-</a:t>
            </a:r>
          </a:p>
          <a:p>
            <a:pPr algn="ctr" rtl="1"/>
            <a:r>
              <a:rPr lang="ar-LB" sz="6000" b="1" dirty="0">
                <a:solidFill>
                  <a:srgbClr val="273582"/>
                </a:solidFill>
              </a:rPr>
              <a:t>مين خلّاَ نور الشمس كل يوم ما بيِنْقَطَعْش </a:t>
            </a:r>
          </a:p>
          <a:p>
            <a:pPr algn="ctr" rtl="1"/>
            <a:r>
              <a:rPr lang="ar-LB" sz="6000" b="1" dirty="0">
                <a:solidFill>
                  <a:srgbClr val="273582"/>
                </a:solidFill>
              </a:rPr>
              <a:t>مين خلَّا موج البحر رايِحْ جايِ ما يُوقَفْش</a:t>
            </a:r>
          </a:p>
          <a:p>
            <a:pPr algn="ctr" rtl="1"/>
            <a:r>
              <a:rPr lang="ar-LB" sz="6000" b="1" dirty="0">
                <a:solidFill>
                  <a:srgbClr val="273582"/>
                </a:solidFill>
              </a:rPr>
              <a:t>مين خلّا الأرض تْلِفْ تْلِفْ تْلِفْ وما تْوَقَفْش</a:t>
            </a:r>
          </a:p>
          <a:p>
            <a:pPr algn="ctr" rtl="1"/>
            <a:r>
              <a:rPr lang="ar-LB" sz="6000" b="1" dirty="0">
                <a:solidFill>
                  <a:srgbClr val="273582"/>
                </a:solidFill>
              </a:rPr>
              <a:t> غيرَك إنتَ يا يسوع .... علشان كدَه</a:t>
            </a:r>
          </a:p>
        </p:txBody>
      </p:sp>
    </p:spTree>
    <p:extLst>
      <p:ext uri="{BB962C8B-B14F-4D97-AF65-F5344CB8AC3E}">
        <p14:creationId xmlns:p14="http://schemas.microsoft.com/office/powerpoint/2010/main" val="3073408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345044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151E3E-DAC6-9041-A4DE-B2D44BFACB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45035" y="309934"/>
            <a:ext cx="4936450" cy="3028110"/>
          </a:xfrm>
          <a:prstGeom prst="rect">
            <a:avLst/>
          </a:prstGeom>
        </p:spPr>
      </p:pic>
      <p:pic>
        <p:nvPicPr>
          <p:cNvPr id="5" name="Picture 4">
            <a:extLst>
              <a:ext uri="{FF2B5EF4-FFF2-40B4-BE49-F238E27FC236}">
                <a16:creationId xmlns:a16="http://schemas.microsoft.com/office/drawing/2014/main" id="{EF2AF8D9-4CD9-3175-743E-445BD8F59E8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
        <p:nvSpPr>
          <p:cNvPr id="6" name="Rectangle 5">
            <a:extLst>
              <a:ext uri="{FF2B5EF4-FFF2-40B4-BE49-F238E27FC236}">
                <a16:creationId xmlns:a16="http://schemas.microsoft.com/office/drawing/2014/main" id="{C921314B-3C3A-C06E-DAA6-DAF4818D18BF}"/>
              </a:ext>
            </a:extLst>
          </p:cNvPr>
          <p:cNvSpPr/>
          <p:nvPr/>
        </p:nvSpPr>
        <p:spPr>
          <a:xfrm>
            <a:off x="3198449" y="384923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cxnSp>
        <p:nvCxnSpPr>
          <p:cNvPr id="8" name="Straight Connector 7">
            <a:extLst>
              <a:ext uri="{FF2B5EF4-FFF2-40B4-BE49-F238E27FC236}">
                <a16:creationId xmlns:a16="http://schemas.microsoft.com/office/drawing/2014/main" id="{D5927358-70C5-5F2D-3DBD-F9E9CDB1EBB4}"/>
              </a:ext>
            </a:extLst>
          </p:cNvPr>
          <p:cNvCxnSpPr>
            <a:cxnSpLocks/>
          </p:cNvCxnSpPr>
          <p:nvPr/>
        </p:nvCxnSpPr>
        <p:spPr>
          <a:xfrm flipH="1">
            <a:off x="453224" y="290223"/>
            <a:ext cx="8320073" cy="1987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AD163C5-8F56-057E-43FB-44889E04073F}"/>
              </a:ext>
            </a:extLst>
          </p:cNvPr>
          <p:cNvCxnSpPr>
            <a:cxnSpLocks/>
          </p:cNvCxnSpPr>
          <p:nvPr/>
        </p:nvCxnSpPr>
        <p:spPr>
          <a:xfrm>
            <a:off x="461176" y="306124"/>
            <a:ext cx="0" cy="626165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5C5312-171C-FCD1-5CAD-B0E7D2E2401D}"/>
              </a:ext>
            </a:extLst>
          </p:cNvPr>
          <p:cNvCxnSpPr>
            <a:cxnSpLocks/>
          </p:cNvCxnSpPr>
          <p:nvPr/>
        </p:nvCxnSpPr>
        <p:spPr>
          <a:xfrm flipH="1">
            <a:off x="453225" y="6551875"/>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FCB687-9CB3-736D-E928-A3FCA936B2E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67085" y="579115"/>
            <a:ext cx="11646012" cy="6186309"/>
          </a:xfrm>
          <a:prstGeom prst="rect">
            <a:avLst/>
          </a:prstGeom>
        </p:spPr>
        <p:txBody>
          <a:bodyPr wrap="square">
            <a:spAutoFit/>
          </a:bodyPr>
          <a:lstStyle/>
          <a:p>
            <a:pPr algn="ctr"/>
            <a:r>
              <a:rPr lang="ar-LB" sz="6600" b="1" dirty="0">
                <a:solidFill>
                  <a:srgbClr val="273582"/>
                </a:solidFill>
                <a:latin typeface="Tahoma" panose="020B0604030504040204" pitchFamily="34" charset="0"/>
              </a:rPr>
              <a:t>- ٢ -</a:t>
            </a:r>
          </a:p>
          <a:p>
            <a:pPr algn="ctr" rtl="1"/>
            <a:r>
              <a:rPr lang="ar-LB" sz="6600" b="1" dirty="0">
                <a:solidFill>
                  <a:srgbClr val="273582"/>
                </a:solidFill>
              </a:rPr>
              <a:t>مين قدِّم حبُّه ليَّ عالصليب أخَذ مكاني</a:t>
            </a:r>
          </a:p>
          <a:p>
            <a:pPr algn="ctr" rtl="1"/>
            <a:r>
              <a:rPr lang="ar-LB" sz="6600" b="1" dirty="0">
                <a:solidFill>
                  <a:srgbClr val="273582"/>
                </a:solidFill>
              </a:rPr>
              <a:t> مين إِداني الحُرّية مين ثَبَّت فيَّ إيماني</a:t>
            </a:r>
          </a:p>
          <a:p>
            <a:pPr algn="ctr" rtl="1"/>
            <a:r>
              <a:rPr lang="ar-LB" sz="6600" b="1" dirty="0">
                <a:solidFill>
                  <a:srgbClr val="273582"/>
                </a:solidFill>
              </a:rPr>
              <a:t>مين كان وَعْدُه ليَّ عَالسَّحاب أنا جايِّ تَانِي</a:t>
            </a:r>
          </a:p>
          <a:p>
            <a:pPr algn="ctr" rtl="1"/>
            <a:r>
              <a:rPr lang="ar-LB" sz="6600" b="1" dirty="0">
                <a:solidFill>
                  <a:srgbClr val="273582"/>
                </a:solidFill>
              </a:rPr>
              <a:t> غِيرَك إنتَ يا يسوع عَلَشْان كدَه</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700442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79720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3911" y="1331662"/>
            <a:ext cx="5805370" cy="313932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كل من يعمل</a:t>
            </a:r>
            <a:br>
              <a:rPr lang="ar-SA" sz="6600" dirty="0">
                <a:ln/>
                <a:solidFill>
                  <a:srgbClr val="7030A0"/>
                </a:solidFill>
                <a:latin typeface="Tahoma" panose="020B0604030504040204" pitchFamily="34" charset="0"/>
                <a:ea typeface="Tahoma" panose="020B0604030504040204" pitchFamily="34" charset="0"/>
              </a:rPr>
            </a:br>
            <a:r>
              <a:rPr lang="ar-SA" sz="6600" dirty="0">
                <a:ln/>
                <a:solidFill>
                  <a:srgbClr val="7030A0"/>
                </a:solidFill>
                <a:latin typeface="Tahoma" panose="020B0604030504040204" pitchFamily="34" charset="0"/>
                <a:ea typeface="Tahoma" panose="020B0604030504040204" pitchFamily="34" charset="0"/>
              </a:rPr>
              <a:t> الخطيَّة</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كل من يعمل الخطية" descr="كل من يعمل الخطية">
            <a:hlinkClick r:id="" action="ppaction://media"/>
            <a:extLst>
              <a:ext uri="{FF2B5EF4-FFF2-40B4-BE49-F238E27FC236}">
                <a16:creationId xmlns:a16="http://schemas.microsoft.com/office/drawing/2014/main" id="{C2C92F87-008F-3147-B941-9F2984A69D7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331780"/>
            <a:ext cx="812800" cy="812800"/>
          </a:xfrm>
          <a:prstGeom prst="rect">
            <a:avLst/>
          </a:prstGeom>
        </p:spPr>
      </p:pic>
    </p:spTree>
    <p:extLst>
      <p:ext uri="{BB962C8B-B14F-4D97-AF65-F5344CB8AC3E}">
        <p14:creationId xmlns:p14="http://schemas.microsoft.com/office/powerpoint/2010/main" val="28135951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48190" y="1340497"/>
            <a:ext cx="10895620" cy="3785652"/>
          </a:xfrm>
          <a:prstGeom prst="rect">
            <a:avLst/>
          </a:prstGeom>
        </p:spPr>
        <p:txBody>
          <a:bodyPr wrap="square">
            <a:spAutoFit/>
          </a:bodyPr>
          <a:lstStyle/>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كل من يعمل الخطيَّة</a:t>
            </a:r>
          </a:p>
          <a:p>
            <a:pPr algn="ctr"/>
            <a:r>
              <a:rPr lang="ar-LB" sz="6000" b="1" dirty="0">
                <a:solidFill>
                  <a:srgbClr val="273582"/>
                </a:solidFill>
                <a:latin typeface="Tahoma" panose="020B0604030504040204" pitchFamily="34" charset="0"/>
              </a:rPr>
              <a:t>هو عبدٌ لها صار</a:t>
            </a:r>
          </a:p>
        </p:txBody>
      </p:sp>
    </p:spTree>
    <p:extLst>
      <p:ext uri="{BB962C8B-B14F-4D97-AF65-F5344CB8AC3E}">
        <p14:creationId xmlns:p14="http://schemas.microsoft.com/office/powerpoint/2010/main" val="1168899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783841" y="1438135"/>
            <a:ext cx="6624317"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أُجرَة الخطيّة موت</a:t>
            </a:r>
          </a:p>
          <a:p>
            <a:pPr algn="ct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أُجرَة الخطيّة موت</a:t>
            </a:r>
            <a:br>
              <a:rPr lang="ar-LB" sz="5400" b="1" dirty="0">
                <a:solidFill>
                  <a:srgbClr val="273582"/>
                </a:solidFill>
                <a:latin typeface="Tahoma" panose="020B0604030504040204" pitchFamily="34" charset="0"/>
              </a:rPr>
            </a:br>
            <a:r>
              <a:rPr lang="ar-LB" sz="5400" b="1" dirty="0">
                <a:solidFill>
                  <a:srgbClr val="273582"/>
                </a:solidFill>
                <a:latin typeface="Tahoma" panose="020B0604030504040204" pitchFamily="34" charset="0"/>
              </a:rPr>
              <a:t>وعذاب وسط النَّار</a:t>
            </a:r>
          </a:p>
        </p:txBody>
      </p:sp>
    </p:spTree>
    <p:extLst>
      <p:ext uri="{BB962C8B-B14F-4D97-AF65-F5344CB8AC3E}">
        <p14:creationId xmlns:p14="http://schemas.microsoft.com/office/powerpoint/2010/main" val="2320806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62810" y="1578417"/>
            <a:ext cx="9218580" cy="3416320"/>
          </a:xfrm>
          <a:prstGeom prst="rect">
            <a:avLst/>
          </a:prstGeom>
        </p:spPr>
        <p:txBody>
          <a:bodyPr wrap="square">
            <a:spAutoFit/>
          </a:bodyPr>
          <a:lstStyle/>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إن حرّركم يسـوع</a:t>
            </a:r>
          </a:p>
          <a:p>
            <a:pPr algn="ctr"/>
            <a:r>
              <a:rPr lang="ar-LB" sz="5400" b="1" dirty="0">
                <a:solidFill>
                  <a:srgbClr val="273582"/>
                </a:solidFill>
                <a:latin typeface="Tahoma" panose="020B0604030504040204" pitchFamily="34" charset="0"/>
              </a:rPr>
              <a:t>بالحقّ أنتم احرار</a:t>
            </a:r>
          </a:p>
        </p:txBody>
      </p:sp>
    </p:spTree>
    <p:extLst>
      <p:ext uri="{BB962C8B-B14F-4D97-AF65-F5344CB8AC3E}">
        <p14:creationId xmlns:p14="http://schemas.microsoft.com/office/powerpoint/2010/main" val="2167609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46067" y="1194164"/>
            <a:ext cx="6096000" cy="3785652"/>
          </a:xfrm>
          <a:prstGeom prst="rect">
            <a:avLst/>
          </a:prstGeom>
        </p:spPr>
        <p:txBody>
          <a:bodyPr>
            <a:spAutoFit/>
          </a:bodyPr>
          <a:lstStyle/>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هبَّة الله خلاص</a:t>
            </a:r>
          </a:p>
          <a:p>
            <a:pPr algn="ctr"/>
            <a:r>
              <a:rPr lang="ar-LB" sz="6000" b="1" dirty="0">
                <a:solidFill>
                  <a:srgbClr val="273582"/>
                </a:solidFill>
                <a:latin typeface="Tahoma" panose="020B0604030504040204" pitchFamily="34" charset="0"/>
              </a:rPr>
              <a:t>ولها أفضل أثمار</a:t>
            </a:r>
          </a:p>
        </p:txBody>
      </p:sp>
    </p:spTree>
    <p:extLst>
      <p:ext uri="{BB962C8B-B14F-4D97-AF65-F5344CB8AC3E}">
        <p14:creationId xmlns:p14="http://schemas.microsoft.com/office/powerpoint/2010/main" val="3574749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862624" y="362216"/>
            <a:ext cx="4067139"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يوسف وإخوته</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97751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icture 2" descr="A picture containing drawing&#10;&#10;Description automatically generated">
            <a:extLst>
              <a:ext uri="{FF2B5EF4-FFF2-40B4-BE49-F238E27FC236}">
                <a16:creationId xmlns:a16="http://schemas.microsoft.com/office/drawing/2014/main" id="{B8E3C2EC-4A43-1848-A00A-AC48E6D350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4229268" y="2690175"/>
            <a:ext cx="3497384" cy="3779552"/>
          </a:xfrm>
          <a:prstGeom prst="rect">
            <a:avLst/>
          </a:prstGeom>
        </p:spPr>
      </p:pic>
      <p:pic>
        <p:nvPicPr>
          <p:cNvPr id="2" name="Picture 1">
            <a:extLst>
              <a:ext uri="{FF2B5EF4-FFF2-40B4-BE49-F238E27FC236}">
                <a16:creationId xmlns:a16="http://schemas.microsoft.com/office/drawing/2014/main" id="{BA9DFDDE-21E2-710B-034B-86BD384586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40044770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y, doll, drawing&#10;&#10;Description automatically generated">
            <a:extLst>
              <a:ext uri="{FF2B5EF4-FFF2-40B4-BE49-F238E27FC236}">
                <a16:creationId xmlns:a16="http://schemas.microsoft.com/office/drawing/2014/main" id="{5C3063AF-C70A-184E-BF5E-A42674F31C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923"/>
            <a:ext cx="12192000" cy="5490153"/>
          </a:xfrm>
          <a:prstGeom prst="rect">
            <a:avLst/>
          </a:prstGeom>
        </p:spPr>
      </p:pic>
    </p:spTree>
    <p:extLst>
      <p:ext uri="{BB962C8B-B14F-4D97-AF65-F5344CB8AC3E}">
        <p14:creationId xmlns:p14="http://schemas.microsoft.com/office/powerpoint/2010/main" val="168508068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hirt, room, drawing&#10;&#10;Description automatically generated">
            <a:extLst>
              <a:ext uri="{FF2B5EF4-FFF2-40B4-BE49-F238E27FC236}">
                <a16:creationId xmlns:a16="http://schemas.microsoft.com/office/drawing/2014/main" id="{266EEF93-877F-5449-854E-E542A42A189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182251030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689120" y="1429202"/>
            <a:ext cx="5974713" cy="212365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الصلاة </a:t>
            </a:r>
          </a:p>
          <a:p>
            <a:pPr algn="ctr"/>
            <a:r>
              <a:rPr lang="ar-SA" sz="6600" dirty="0">
                <a:ln/>
                <a:solidFill>
                  <a:srgbClr val="7030A0"/>
                </a:solidFill>
                <a:latin typeface="Tahoma" panose="020B0604030504040204" pitchFamily="34" charset="0"/>
                <a:ea typeface="Tahoma" panose="020B0604030504040204" pitchFamily="34" charset="0"/>
              </a:rPr>
              <a:t>خريطة وضوء كاشف</a:t>
            </a:r>
            <a:endParaRPr lang="en-US" sz="6600" dirty="0">
              <a:ln/>
              <a:solidFill>
                <a:srgbClr val="7030A0"/>
              </a:solidFill>
              <a:latin typeface="Tahoma" panose="020B0604030504040204" pitchFamily="34" charset="0"/>
              <a:ea typeface="Tahoma" panose="020B0604030504040204" pitchFamily="34" charset="0"/>
            </a:endParaRPr>
          </a:p>
        </p:txBody>
      </p:sp>
      <p:pic>
        <p:nvPicPr>
          <p:cNvPr id="8" name="Picture 7" descr="A close up of a device&#10;&#10;Description automatically generated">
            <a:extLst>
              <a:ext uri="{FF2B5EF4-FFF2-40B4-BE49-F238E27FC236}">
                <a16:creationId xmlns:a16="http://schemas.microsoft.com/office/drawing/2014/main" id="{E50DF48B-0BE1-E646-8279-BFE493C6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24440" y="3835359"/>
            <a:ext cx="5339393" cy="2278449"/>
          </a:xfrm>
          <a:prstGeom prst="rect">
            <a:avLst/>
          </a:prstGeom>
        </p:spPr>
      </p:pic>
      <p:pic>
        <p:nvPicPr>
          <p:cNvPr id="2" name="Picture 1">
            <a:extLst>
              <a:ext uri="{FF2B5EF4-FFF2-40B4-BE49-F238E27FC236}">
                <a16:creationId xmlns:a16="http://schemas.microsoft.com/office/drawing/2014/main" id="{2E0DA982-E1E9-6CBF-F941-C3ADCD4685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63833" y="152400"/>
            <a:ext cx="3680567" cy="2716258"/>
          </a:xfrm>
          <a:prstGeom prst="rect">
            <a:avLst/>
          </a:prstGeom>
        </p:spPr>
      </p:pic>
      <p:cxnSp>
        <p:nvCxnSpPr>
          <p:cNvPr id="4" name="Straight Connector 3">
            <a:extLst>
              <a:ext uri="{FF2B5EF4-FFF2-40B4-BE49-F238E27FC236}">
                <a16:creationId xmlns:a16="http://schemas.microsoft.com/office/drawing/2014/main" id="{72489C0A-8A12-B4C6-AC0D-7DCE431A5130}"/>
              </a:ext>
            </a:extLst>
          </p:cNvPr>
          <p:cNvCxnSpPr>
            <a:cxnSpLocks/>
          </p:cNvCxnSpPr>
          <p:nvPr/>
        </p:nvCxnSpPr>
        <p:spPr>
          <a:xfrm flipH="1">
            <a:off x="377024" y="271173"/>
            <a:ext cx="8320073" cy="1987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3F483FB-E705-6792-0C7F-BDB6507B5A97}"/>
              </a:ext>
            </a:extLst>
          </p:cNvPr>
          <p:cNvCxnSpPr>
            <a:cxnSpLocks/>
          </p:cNvCxnSpPr>
          <p:nvPr/>
        </p:nvCxnSpPr>
        <p:spPr>
          <a:xfrm>
            <a:off x="384976" y="287074"/>
            <a:ext cx="0" cy="626165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5456863-04A4-910A-0797-FAE70D8F5114}"/>
              </a:ext>
            </a:extLst>
          </p:cNvPr>
          <p:cNvCxnSpPr>
            <a:cxnSpLocks/>
          </p:cNvCxnSpPr>
          <p:nvPr/>
        </p:nvCxnSpPr>
        <p:spPr>
          <a:xfrm flipH="1">
            <a:off x="377025" y="6532825"/>
            <a:ext cx="1145782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5075B88-C244-B8B0-16A7-F88833ADE0AE}"/>
              </a:ext>
            </a:extLst>
          </p:cNvPr>
          <p:cNvCxnSpPr>
            <a:cxnSpLocks/>
          </p:cNvCxnSpPr>
          <p:nvPr/>
        </p:nvCxnSpPr>
        <p:spPr>
          <a:xfrm>
            <a:off x="11834854" y="257307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1065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58D94C-104B-C048-9735-D96EA784861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312459262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the camera&#10;&#10;Description automatically generated">
            <a:extLst>
              <a:ext uri="{FF2B5EF4-FFF2-40B4-BE49-F238E27FC236}">
                <a16:creationId xmlns:a16="http://schemas.microsoft.com/office/drawing/2014/main" id="{CCBF6F15-45A0-264E-8BD9-02588B8BFB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202845204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the camera&#10;&#10;Description automatically generated">
            <a:extLst>
              <a:ext uri="{FF2B5EF4-FFF2-40B4-BE49-F238E27FC236}">
                <a16:creationId xmlns:a16="http://schemas.microsoft.com/office/drawing/2014/main" id="{0A84A15F-C794-DE46-AC28-F8B9EDFE9A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297897389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osing for the camera&#10;&#10;Description automatically generated">
            <a:extLst>
              <a:ext uri="{FF2B5EF4-FFF2-40B4-BE49-F238E27FC236}">
                <a16:creationId xmlns:a16="http://schemas.microsoft.com/office/drawing/2014/main" id="{033E58D0-4547-2845-AD7A-FFCE77D785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923"/>
            <a:ext cx="12192000" cy="5490153"/>
          </a:xfrm>
          <a:prstGeom prst="rect">
            <a:avLst/>
          </a:prstGeom>
        </p:spPr>
      </p:pic>
    </p:spTree>
    <p:extLst>
      <p:ext uri="{BB962C8B-B14F-4D97-AF65-F5344CB8AC3E}">
        <p14:creationId xmlns:p14="http://schemas.microsoft.com/office/powerpoint/2010/main" val="76279875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a tent&#10;&#10;Description automatically generated">
            <a:extLst>
              <a:ext uri="{FF2B5EF4-FFF2-40B4-BE49-F238E27FC236}">
                <a16:creationId xmlns:a16="http://schemas.microsoft.com/office/drawing/2014/main" id="{CF8A452B-4AA1-6C42-B287-C7BAF9FC50C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383698265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oy, table, doll, desk&#10;&#10;Description automatically generated">
            <a:extLst>
              <a:ext uri="{FF2B5EF4-FFF2-40B4-BE49-F238E27FC236}">
                <a16:creationId xmlns:a16="http://schemas.microsoft.com/office/drawing/2014/main" id="{4C4F9A65-6871-8848-A8DB-7B7625E578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83827"/>
            <a:ext cx="12192000" cy="5490346"/>
          </a:xfrm>
          <a:prstGeom prst="rect">
            <a:avLst/>
          </a:prstGeom>
        </p:spPr>
      </p:pic>
    </p:spTree>
    <p:extLst>
      <p:ext uri="{BB962C8B-B14F-4D97-AF65-F5344CB8AC3E}">
        <p14:creationId xmlns:p14="http://schemas.microsoft.com/office/powerpoint/2010/main" val="188016280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videoplayback (1)" descr="videoplayback (1)">
            <a:hlinkClick r:id="" action="ppaction://media"/>
            <a:extLst>
              <a:ext uri="{FF2B5EF4-FFF2-40B4-BE49-F238E27FC236}">
                <a16:creationId xmlns:a16="http://schemas.microsoft.com/office/drawing/2014/main" id="{860BC48B-041D-5757-B8A9-A17BD7F397F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700" y="4762"/>
            <a:ext cx="12183532" cy="6853237"/>
          </a:xfrm>
          <a:prstGeom prst="rect">
            <a:avLst/>
          </a:prstGeom>
        </p:spPr>
      </p:pic>
    </p:spTree>
    <p:extLst>
      <p:ext uri="{BB962C8B-B14F-4D97-AF65-F5344CB8AC3E}">
        <p14:creationId xmlns:p14="http://schemas.microsoft.com/office/powerpoint/2010/main" val="250558792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72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11200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472459" y="1131938"/>
            <a:ext cx="7695017" cy="44627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الآية</a:t>
            </a:r>
          </a:p>
          <a:p>
            <a:pPr algn="ctr"/>
            <a:r>
              <a:rPr lang="ar-SA" sz="4400" dirty="0">
                <a:ln/>
                <a:solidFill>
                  <a:srgbClr val="7030A0"/>
                </a:solidFill>
                <a:latin typeface="Tahoma" panose="020B0604030504040204" pitchFamily="34" charset="0"/>
                <a:ea typeface="Tahoma" panose="020B0604030504040204" pitchFamily="34" charset="0"/>
              </a:rPr>
              <a:t>" </a:t>
            </a:r>
            <a:r>
              <a:rPr lang="ar-LB" sz="4400" dirty="0">
                <a:ln/>
                <a:solidFill>
                  <a:srgbClr val="7030A0"/>
                </a:solidFill>
                <a:latin typeface="Tahoma" panose="020B0604030504040204" pitchFamily="34" charset="0"/>
                <a:ea typeface="Tahoma" panose="020B0604030504040204" pitchFamily="34" charset="0"/>
              </a:rPr>
              <a:t>جعلْتُ الربَّ أمامي في كلِّ حين لأنّه عن يميني فلا أتزعزع"</a:t>
            </a:r>
          </a:p>
          <a:p>
            <a:pPr algn="ctr"/>
            <a:endParaRPr lang="ar-LB" sz="3600" b="1" dirty="0">
              <a:ln/>
              <a:solidFill>
                <a:srgbClr val="7030A0"/>
              </a:solidFill>
              <a:latin typeface="Tahoma" panose="020B0604030504040204" pitchFamily="34" charset="0"/>
              <a:ea typeface="Tahoma" panose="020B0604030504040204" pitchFamily="34" charset="0"/>
            </a:endParaRPr>
          </a:p>
          <a:p>
            <a:pPr algn="ctr"/>
            <a:br>
              <a:rPr lang="ar-LB" sz="3600" b="1" dirty="0">
                <a:ln/>
                <a:solidFill>
                  <a:srgbClr val="7030A0"/>
                </a:solidFill>
                <a:latin typeface="Tahoma" panose="020B0604030504040204" pitchFamily="34" charset="0"/>
                <a:ea typeface="Tahoma" panose="020B0604030504040204" pitchFamily="34" charset="0"/>
              </a:rPr>
            </a:br>
            <a:r>
              <a:rPr lang="ar-LB" sz="3600" b="1" dirty="0">
                <a:ln/>
                <a:solidFill>
                  <a:srgbClr val="7030A0"/>
                </a:solidFill>
                <a:latin typeface="Tahoma" panose="020B0604030504040204" pitchFamily="34" charset="0"/>
                <a:ea typeface="Tahoma" panose="020B0604030504040204" pitchFamily="34" charset="0"/>
              </a:rPr>
              <a:t>(مزمور ١٦: ٨)</a:t>
            </a:r>
          </a:p>
        </p:txBody>
      </p:sp>
      <p:pic>
        <p:nvPicPr>
          <p:cNvPr id="2" name="Picture 1">
            <a:extLst>
              <a:ext uri="{FF2B5EF4-FFF2-40B4-BE49-F238E27FC236}">
                <a16:creationId xmlns:a16="http://schemas.microsoft.com/office/drawing/2014/main" id="{D052B34E-0E21-C15E-DC3C-E1F21185BE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00436" y="0"/>
            <a:ext cx="3191564" cy="2355374"/>
          </a:xfrm>
          <a:prstGeom prst="rect">
            <a:avLst/>
          </a:prstGeom>
        </p:spPr>
      </p:pic>
      <p:pic>
        <p:nvPicPr>
          <p:cNvPr id="3" name="Picture 2" descr="A picture containing drawing&#10;&#10;Description automatically generated">
            <a:extLst>
              <a:ext uri="{FF2B5EF4-FFF2-40B4-BE49-F238E27FC236}">
                <a16:creationId xmlns:a16="http://schemas.microsoft.com/office/drawing/2014/main" id="{B176E62B-F727-4934-A51F-6191FA16250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02150"/>
            <a:ext cx="11457829" cy="795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52678"/>
            <a:ext cx="0" cy="4715099"/>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766345" y="355671"/>
            <a:ext cx="6659309" cy="76944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4400" b="1" dirty="0">
                <a:ln/>
                <a:solidFill>
                  <a:srgbClr val="00B050"/>
                </a:solidFill>
                <a:latin typeface="Tahoma" panose="020B0604030504040204" pitchFamily="34" charset="0"/>
                <a:ea typeface="Tahoma" panose="020B0604030504040204" pitchFamily="34" charset="0"/>
              </a:rPr>
              <a:t>لعبة لحفظ الآية</a:t>
            </a:r>
          </a:p>
        </p:txBody>
      </p:sp>
      <p:pic>
        <p:nvPicPr>
          <p:cNvPr id="3" name="Picture 2" descr="A picture containing game&#10;&#10;Description automatically generated">
            <a:extLst>
              <a:ext uri="{FF2B5EF4-FFF2-40B4-BE49-F238E27FC236}">
                <a16:creationId xmlns:a16="http://schemas.microsoft.com/office/drawing/2014/main" id="{B399F9BD-18B7-A34E-BB20-6928CD7949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96800" y="1967076"/>
            <a:ext cx="3334021" cy="2277255"/>
          </a:xfrm>
          <a:prstGeom prst="rect">
            <a:avLst/>
          </a:prstGeom>
        </p:spPr>
      </p:pic>
      <p:pic>
        <p:nvPicPr>
          <p:cNvPr id="8" name="Picture 7" descr="A close up of a logo&#10;&#10;Description automatically generated">
            <a:extLst>
              <a:ext uri="{FF2B5EF4-FFF2-40B4-BE49-F238E27FC236}">
                <a16:creationId xmlns:a16="http://schemas.microsoft.com/office/drawing/2014/main" id="{5E546750-60B8-F747-978F-EBC2AB478F8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92970" y="2105972"/>
            <a:ext cx="2531470" cy="2168653"/>
          </a:xfrm>
          <a:prstGeom prst="rect">
            <a:avLst/>
          </a:prstGeom>
        </p:spPr>
      </p:pic>
      <p:pic>
        <p:nvPicPr>
          <p:cNvPr id="10" name="Picture 9" descr="A picture containing clock&#10;&#10;Description automatically generated">
            <a:extLst>
              <a:ext uri="{FF2B5EF4-FFF2-40B4-BE49-F238E27FC236}">
                <a16:creationId xmlns:a16="http://schemas.microsoft.com/office/drawing/2014/main" id="{A050D499-08EB-6744-AA03-41AFCF08136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41009" y="4274626"/>
            <a:ext cx="2927024" cy="2277249"/>
          </a:xfrm>
          <a:prstGeom prst="rect">
            <a:avLst/>
          </a:prstGeom>
        </p:spPr>
      </p:pic>
      <p:pic>
        <p:nvPicPr>
          <p:cNvPr id="14" name="Picture 13" descr="A close up of a keyboard&#10;&#10;Description automatically generated">
            <a:extLst>
              <a:ext uri="{FF2B5EF4-FFF2-40B4-BE49-F238E27FC236}">
                <a16:creationId xmlns:a16="http://schemas.microsoft.com/office/drawing/2014/main" id="{A49E0302-E56E-1540-8C2A-BFE7B70C560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rot="16200000">
            <a:off x="1341717" y="1418358"/>
            <a:ext cx="2016050" cy="3154966"/>
          </a:xfrm>
          <a:prstGeom prst="rect">
            <a:avLst/>
          </a:prstGeom>
        </p:spPr>
      </p:pic>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3641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FAE008D8-972B-374A-BF97-4AFCA9411A48}"/>
              </a:ext>
            </a:extLst>
          </p:cNvPr>
          <p:cNvSpPr/>
          <p:nvPr/>
        </p:nvSpPr>
        <p:spPr>
          <a:xfrm>
            <a:off x="9901974" y="1466197"/>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3" name="Rectangle 22">
            <a:extLst>
              <a:ext uri="{FF2B5EF4-FFF2-40B4-BE49-F238E27FC236}">
                <a16:creationId xmlns:a16="http://schemas.microsoft.com/office/drawing/2014/main" id="{97A065A0-DB3D-E143-AAC4-FB7767579E95}"/>
              </a:ext>
            </a:extLst>
          </p:cNvPr>
          <p:cNvSpPr/>
          <p:nvPr/>
        </p:nvSpPr>
        <p:spPr>
          <a:xfrm>
            <a:off x="10023777" y="131407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C167A127-BE0E-794F-BA1A-D542C59142BA}"/>
              </a:ext>
            </a:extLst>
          </p:cNvPr>
          <p:cNvSpPr/>
          <p:nvPr/>
        </p:nvSpPr>
        <p:spPr>
          <a:xfrm>
            <a:off x="5432400" y="1339838"/>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EBC339D4-F05E-B84C-9F4D-749A6AD74131}"/>
              </a:ext>
            </a:extLst>
          </p:cNvPr>
          <p:cNvSpPr/>
          <p:nvPr/>
        </p:nvSpPr>
        <p:spPr>
          <a:xfrm>
            <a:off x="5554203" y="118771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6" name="Oval 25">
            <a:extLst>
              <a:ext uri="{FF2B5EF4-FFF2-40B4-BE49-F238E27FC236}">
                <a16:creationId xmlns:a16="http://schemas.microsoft.com/office/drawing/2014/main" id="{B19D44AB-DDE4-7C44-8792-CBD0E174ED11}"/>
              </a:ext>
            </a:extLst>
          </p:cNvPr>
          <p:cNvSpPr/>
          <p:nvPr/>
        </p:nvSpPr>
        <p:spPr>
          <a:xfrm>
            <a:off x="2047862" y="122781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8" name="Rectangle 27">
            <a:extLst>
              <a:ext uri="{FF2B5EF4-FFF2-40B4-BE49-F238E27FC236}">
                <a16:creationId xmlns:a16="http://schemas.microsoft.com/office/drawing/2014/main" id="{D68C534D-CD0B-C540-93B4-7EC313CC212B}"/>
              </a:ext>
            </a:extLst>
          </p:cNvPr>
          <p:cNvSpPr/>
          <p:nvPr/>
        </p:nvSpPr>
        <p:spPr>
          <a:xfrm>
            <a:off x="2169665" y="107568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30" name="Oval 29">
            <a:extLst>
              <a:ext uri="{FF2B5EF4-FFF2-40B4-BE49-F238E27FC236}">
                <a16:creationId xmlns:a16="http://schemas.microsoft.com/office/drawing/2014/main" id="{658579BC-D0AF-B042-98C8-61040D2CD787}"/>
              </a:ext>
            </a:extLst>
          </p:cNvPr>
          <p:cNvSpPr/>
          <p:nvPr/>
        </p:nvSpPr>
        <p:spPr>
          <a:xfrm>
            <a:off x="7666849" y="510993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2" name="Rectangle 31">
            <a:extLst>
              <a:ext uri="{FF2B5EF4-FFF2-40B4-BE49-F238E27FC236}">
                <a16:creationId xmlns:a16="http://schemas.microsoft.com/office/drawing/2014/main" id="{A4272C8C-AA37-4F44-8364-8155E7EA25BD}"/>
              </a:ext>
            </a:extLst>
          </p:cNvPr>
          <p:cNvSpPr/>
          <p:nvPr/>
        </p:nvSpPr>
        <p:spPr>
          <a:xfrm>
            <a:off x="7788652" y="4957805"/>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hirt, bag&#10;&#10;Description automatically generated">
            <a:extLst>
              <a:ext uri="{FF2B5EF4-FFF2-40B4-BE49-F238E27FC236}">
                <a16:creationId xmlns:a16="http://schemas.microsoft.com/office/drawing/2014/main" id="{92045223-75E9-6745-9CE8-0E36D5A047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5185" y="1629750"/>
            <a:ext cx="8197273" cy="4664364"/>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7200" y="302150"/>
            <a:ext cx="3976" cy="323788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37419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flipV="1">
            <a:off x="3687097" y="6547899"/>
            <a:ext cx="8239860" cy="39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86215" y="375522"/>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أشغال يدويّة</a:t>
            </a:r>
          </a:p>
        </p:txBody>
      </p:sp>
      <p:pic>
        <p:nvPicPr>
          <p:cNvPr id="2" name="Picture 1">
            <a:extLst>
              <a:ext uri="{FF2B5EF4-FFF2-40B4-BE49-F238E27FC236}">
                <a16:creationId xmlns:a16="http://schemas.microsoft.com/office/drawing/2014/main" id="{B80D8507-A28C-4312-66E7-A768EE3EF8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32849" y="17339"/>
            <a:ext cx="3059151" cy="2257653"/>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98145" y="1426848"/>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الله خلقني لانو حبني.mp3" descr="الله خلقني لانو حبني.mp3">
            <a:hlinkClick r:id="" action="ppaction://media"/>
            <a:extLst>
              <a:ext uri="{FF2B5EF4-FFF2-40B4-BE49-F238E27FC236}">
                <a16:creationId xmlns:a16="http://schemas.microsoft.com/office/drawing/2014/main" id="{5FF3B3EC-82A4-8B44-912D-1BA7B1158CE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49054" y="399560"/>
            <a:ext cx="812800" cy="812800"/>
          </a:xfrm>
          <a:prstGeom prst="rect">
            <a:avLst/>
          </a:prstGeom>
        </p:spPr>
      </p:pic>
    </p:spTree>
    <p:extLst>
      <p:ext uri="{BB962C8B-B14F-4D97-AF65-F5344CB8AC3E}">
        <p14:creationId xmlns:p14="http://schemas.microsoft.com/office/powerpoint/2010/main" val="183472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9">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4"/>
                                        </p:tgtEl>
                                      </p:cBhvr>
                                    </p:cmd>
                                  </p:childTnLst>
                                </p:cTn>
                              </p:par>
                            </p:childTnLst>
                          </p:cTn>
                        </p:par>
                      </p:childTnLst>
                    </p:cTn>
                  </p:par>
                </p:childTnLst>
              </p:cTn>
              <p:nextCondLst>
                <p:cond evt="onClick" delay="0">
                  <p:tgtEl>
                    <p:spTgt spid="18"/>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CDD9B4-4006-CD33-6A15-BB089EB6417B}"/>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5" name="Rectangle 4">
            <a:extLst>
              <a:ext uri="{FF2B5EF4-FFF2-40B4-BE49-F238E27FC236}">
                <a16:creationId xmlns:a16="http://schemas.microsoft.com/office/drawing/2014/main" id="{8FAB6779-BCB1-4CB3-A1E8-40427B85D37A}"/>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6" name="Straight Connector 5">
            <a:extLst>
              <a:ext uri="{FF2B5EF4-FFF2-40B4-BE49-F238E27FC236}">
                <a16:creationId xmlns:a16="http://schemas.microsoft.com/office/drawing/2014/main" id="{0AD4CC00-82CA-1AEA-203E-8A7A0E09756D}"/>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4CA8DFF-E591-9FD4-65A6-D5E3A9BAFEC4}"/>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3527C0E-A35E-77B9-96D8-835ADC0AAEAC}"/>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2B6C67A-7CC1-03BF-A079-3D8C7DBD486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BCACC73-BD94-E89F-483E-AD74A1B5753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3707250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AB8BE526-BE48-3749-A641-B87E6EB65156}"/>
              </a:ext>
            </a:extLst>
          </p:cNvPr>
          <p:cNvSpPr/>
          <p:nvPr/>
        </p:nvSpPr>
        <p:spPr>
          <a:xfrm>
            <a:off x="1575104" y="1837589"/>
            <a:ext cx="8788745" cy="2862322"/>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748237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0D20732E-11F9-BD4E-903E-2B8528E07503}"/>
              </a:ext>
            </a:extLst>
          </p:cNvPr>
          <p:cNvSpPr/>
          <p:nvPr/>
        </p:nvSpPr>
        <p:spPr>
          <a:xfrm>
            <a:off x="3138115" y="1168831"/>
            <a:ext cx="6096000" cy="4524315"/>
          </a:xfrm>
          <a:prstGeom prst="rect">
            <a:avLst/>
          </a:prstGeom>
        </p:spPr>
        <p:txBody>
          <a:bodyPr>
            <a:spAutoFit/>
          </a:bodyPr>
          <a:lstStyle/>
          <a:p>
            <a:pPr algn="ctr"/>
            <a:r>
              <a:rPr lang="ar-LB" sz="7200" b="1" dirty="0">
                <a:solidFill>
                  <a:srgbClr val="273582"/>
                </a:solidFill>
                <a:latin typeface="Tahoma" panose="020B0604030504040204" pitchFamily="34" charset="0"/>
              </a:rPr>
              <a:t>انتَ يا ربي</a:t>
            </a:r>
          </a:p>
          <a:p>
            <a:pPr algn="ctr"/>
            <a:r>
              <a:rPr lang="ar-LB" sz="7200" b="1" dirty="0">
                <a:solidFill>
                  <a:srgbClr val="273582"/>
                </a:solidFill>
                <a:latin typeface="Tahoma" panose="020B0604030504040204" pitchFamily="34" charset="0"/>
              </a:rPr>
              <a:t>نورلي دربي</a:t>
            </a:r>
          </a:p>
          <a:p>
            <a:pPr algn="ct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59098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62DF5403-C803-6645-9485-775FC5B2594D}"/>
              </a:ext>
            </a:extLst>
          </p:cNvPr>
          <p:cNvSpPr/>
          <p:nvPr/>
        </p:nvSpPr>
        <p:spPr>
          <a:xfrm>
            <a:off x="1184930" y="1730779"/>
            <a:ext cx="9700219" cy="3416320"/>
          </a:xfrm>
          <a:prstGeom prst="rect">
            <a:avLst/>
          </a:prstGeom>
        </p:spPr>
        <p:txBody>
          <a:bodyPr wrap="square">
            <a:spAutoFit/>
          </a:bodyPr>
          <a:lstStyle/>
          <a:p>
            <a:pPr algn="ctr"/>
            <a:r>
              <a:rPr lang="ar-LB" sz="7200" b="1" dirty="0">
                <a:solidFill>
                  <a:srgbClr val="273582"/>
                </a:solidFill>
              </a:rPr>
              <a:t>بْصَلّي يا ربّي تِملاني مَحبِّة</a:t>
            </a:r>
          </a:p>
          <a:p>
            <a:pPr algn="ctr"/>
            <a:r>
              <a:rPr lang="ar-LB" sz="7200" b="1" dirty="0">
                <a:solidFill>
                  <a:srgbClr val="273582"/>
                </a:solidFill>
              </a:rPr>
              <a:t>لَكِلّ رفقاتي</a:t>
            </a:r>
          </a:p>
          <a:p>
            <a:pPr algn="ctr"/>
            <a:r>
              <a:rPr lang="ar-LB" sz="7200" b="1" dirty="0">
                <a:solidFill>
                  <a:srgbClr val="273582"/>
                </a:solidFill>
              </a:rPr>
              <a:t>وسامح كَمَان</a:t>
            </a:r>
          </a:p>
        </p:txBody>
      </p:sp>
    </p:spTree>
    <p:extLst>
      <p:ext uri="{BB962C8B-B14F-4D97-AF65-F5344CB8AC3E}">
        <p14:creationId xmlns:p14="http://schemas.microsoft.com/office/powerpoint/2010/main" val="345629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2E7DC38-0624-0245-B3D7-81021621EF76}"/>
              </a:ext>
            </a:extLst>
          </p:cNvPr>
          <p:cNvSpPr/>
          <p:nvPr/>
        </p:nvSpPr>
        <p:spPr>
          <a:xfrm>
            <a:off x="578573" y="1321714"/>
            <a:ext cx="11152251" cy="4524315"/>
          </a:xfrm>
          <a:prstGeom prst="rect">
            <a:avLst/>
          </a:prstGeom>
        </p:spPr>
        <p:txBody>
          <a:bodyPr wrap="square">
            <a:spAutoFit/>
          </a:bodyPr>
          <a:lstStyle/>
          <a:p>
            <a:pPr algn="ctr"/>
            <a:r>
              <a:rPr lang="ar-LB" sz="7200" b="1" dirty="0">
                <a:solidFill>
                  <a:srgbClr val="273582"/>
                </a:solidFill>
              </a:rPr>
              <a:t>انتَ عارِف أفكاري ليلي ونهاري </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a:p>
            <a:pPr algn="ctr"/>
            <a:r>
              <a:rPr lang="ar-LB" sz="7200" b="1" dirty="0">
                <a:solidFill>
                  <a:srgbClr val="273582"/>
                </a:solidFill>
              </a:rPr>
              <a:t>بدِّي اِتغيَّر وحِبْ كل انسان</a:t>
            </a:r>
          </a:p>
        </p:txBody>
      </p:sp>
    </p:spTree>
    <p:extLst>
      <p:ext uri="{BB962C8B-B14F-4D97-AF65-F5344CB8AC3E}">
        <p14:creationId xmlns:p14="http://schemas.microsoft.com/office/powerpoint/2010/main" val="2958501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97669"/>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 أنا كتير مميز_01.mp3" descr="- أنا كتير مميز_01.mp3">
            <a:hlinkClick r:id="" action="ppaction://media"/>
            <a:extLst>
              <a:ext uri="{FF2B5EF4-FFF2-40B4-BE49-F238E27FC236}">
                <a16:creationId xmlns:a16="http://schemas.microsoft.com/office/drawing/2014/main" id="{6F779006-DDD0-774F-9874-E5043708E1B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114157" y="472076"/>
            <a:ext cx="812800" cy="812800"/>
          </a:xfrm>
          <a:prstGeom prst="rect">
            <a:avLst/>
          </a:prstGeom>
        </p:spPr>
      </p:pic>
    </p:spTree>
    <p:extLst>
      <p:ext uri="{BB962C8B-B14F-4D97-AF65-F5344CB8AC3E}">
        <p14:creationId xmlns:p14="http://schemas.microsoft.com/office/powerpoint/2010/main" val="408269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audio>
              <p:cMediaNode vol="80000" numSld="16">
                <p:cTn id="2" fill="hold" display="0">
                  <p:stCondLst>
                    <p:cond delay="indefinite"/>
                  </p:stCondLst>
                  <p:endCondLst>
                    <p:cond evt="onStopAudio" delay="0">
                      <p:tgtEl>
                        <p:sldTgt/>
                      </p:tgtEl>
                    </p:cond>
                  </p:endCondLst>
                </p:cTn>
                <p:tgtEl>
                  <p:spTgt spid="3"/>
                </p:tgtEl>
              </p:cMediaNode>
            </p:audio>
            <p:seq concurrent="1" nextAc="seek">
              <p:cTn id="3" restart="whenNotActive" fill="hold" evtFilter="cancelBubble" nodeType="interactiveSeq">
                <p:stCondLst>
                  <p:cond evt="onClick" delay="0">
                    <p:tgtEl>
                      <p:spTgt spid="18"/>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3"/>
                                        </p:tgtEl>
                                      </p:cBhvr>
                                    </p:cmd>
                                  </p:childTnLst>
                                </p:cTn>
                              </p:par>
                            </p:childTnLst>
                          </p:cTn>
                        </p:par>
                      </p:childTnLst>
                    </p:cTn>
                  </p:par>
                </p:childTnLst>
              </p:cTn>
              <p:nextCondLst>
                <p:cond evt="onClick" delay="0">
                  <p:tgtEl>
                    <p:spTgt spid="18"/>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TotalTime>
  <Words>1858</Words>
  <Application>Microsoft Macintosh PowerPoint</Application>
  <PresentationFormat>Widescreen</PresentationFormat>
  <Paragraphs>243</Paragraphs>
  <Slides>40</Slides>
  <Notes>19</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43</cp:revision>
  <cp:lastPrinted>2022-07-14T08:48:58Z</cp:lastPrinted>
  <dcterms:created xsi:type="dcterms:W3CDTF">2019-12-11T11:55:43Z</dcterms:created>
  <dcterms:modified xsi:type="dcterms:W3CDTF">2022-07-14T11:30:18Z</dcterms:modified>
</cp:coreProperties>
</file>